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handoutMasterIdLst>
    <p:handoutMasterId r:id="rId86"/>
  </p:handoutMasterIdLst>
  <p:sldIdLst>
    <p:sldId id="343" r:id="rId2"/>
    <p:sldId id="353" r:id="rId3"/>
    <p:sldId id="258" r:id="rId4"/>
    <p:sldId id="259" r:id="rId5"/>
    <p:sldId id="257" r:id="rId6"/>
    <p:sldId id="260" r:id="rId7"/>
    <p:sldId id="262" r:id="rId8"/>
    <p:sldId id="261" r:id="rId9"/>
    <p:sldId id="263" r:id="rId10"/>
    <p:sldId id="264" r:id="rId11"/>
    <p:sldId id="265" r:id="rId12"/>
    <p:sldId id="354" r:id="rId13"/>
    <p:sldId id="268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364" r:id="rId27"/>
    <p:sldId id="281" r:id="rId28"/>
    <p:sldId id="282" r:id="rId29"/>
    <p:sldId id="372" r:id="rId30"/>
    <p:sldId id="284" r:id="rId31"/>
    <p:sldId id="285" r:id="rId32"/>
    <p:sldId id="369" r:id="rId33"/>
    <p:sldId id="373" r:id="rId34"/>
    <p:sldId id="363" r:id="rId35"/>
    <p:sldId id="348" r:id="rId36"/>
    <p:sldId id="345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49" r:id="rId45"/>
    <p:sldId id="298" r:id="rId46"/>
    <p:sldId id="299" r:id="rId47"/>
    <p:sldId id="301" r:id="rId48"/>
    <p:sldId id="370" r:id="rId49"/>
    <p:sldId id="371" r:id="rId50"/>
    <p:sldId id="302" r:id="rId51"/>
    <p:sldId id="303" r:id="rId52"/>
    <p:sldId id="342" r:id="rId53"/>
    <p:sldId id="304" r:id="rId54"/>
    <p:sldId id="306" r:id="rId55"/>
    <p:sldId id="361" r:id="rId56"/>
    <p:sldId id="362" r:id="rId57"/>
    <p:sldId id="351" r:id="rId58"/>
    <p:sldId id="308" r:id="rId59"/>
    <p:sldId id="309" r:id="rId60"/>
    <p:sldId id="310" r:id="rId61"/>
    <p:sldId id="312" r:id="rId62"/>
    <p:sldId id="313" r:id="rId63"/>
    <p:sldId id="314" r:id="rId64"/>
    <p:sldId id="317" r:id="rId65"/>
    <p:sldId id="318" r:id="rId66"/>
    <p:sldId id="321" r:id="rId67"/>
    <p:sldId id="352" r:id="rId68"/>
    <p:sldId id="365" r:id="rId69"/>
    <p:sldId id="323" r:id="rId70"/>
    <p:sldId id="324" r:id="rId71"/>
    <p:sldId id="325" r:id="rId72"/>
    <p:sldId id="347" r:id="rId73"/>
    <p:sldId id="358" r:id="rId74"/>
    <p:sldId id="359" r:id="rId75"/>
    <p:sldId id="360" r:id="rId76"/>
    <p:sldId id="329" r:id="rId77"/>
    <p:sldId id="331" r:id="rId78"/>
    <p:sldId id="332" r:id="rId79"/>
    <p:sldId id="333" r:id="rId80"/>
    <p:sldId id="357" r:id="rId81"/>
    <p:sldId id="340" r:id="rId82"/>
    <p:sldId id="356" r:id="rId83"/>
    <p:sldId id="355" r:id="rId8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4" autoAdjust="0"/>
    <p:restoredTop sz="94660"/>
  </p:normalViewPr>
  <p:slideViewPr>
    <p:cSldViewPr>
      <p:cViewPr varScale="1">
        <p:scale>
          <a:sx n="70" d="100"/>
          <a:sy n="70" d="100"/>
        </p:scale>
        <p:origin x="5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024373-06A3-452D-B63F-3742378107FB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5ACA836-2583-4261-99D0-B6F8F2AEA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39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1DEEB-86A0-4842-8F90-5DBF64DECB55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733BB-E859-4489-A77E-055C83A30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7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078B0-9480-4B4C-8F85-5B1438AB1F63}" type="slidenum">
              <a:rPr lang="en-US"/>
              <a:pPr/>
              <a:t>24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http://cc.owu.edu/~rdfusch/worldpopulationdensity.jpg</a:t>
            </a:r>
          </a:p>
          <a:p>
            <a:r>
              <a:rPr lang="en-US"/>
              <a:t>http://cc.owu.edu/~rdfusch/345maps2.htm</a:t>
            </a:r>
          </a:p>
        </p:txBody>
      </p:sp>
    </p:spTree>
    <p:extLst>
      <p:ext uri="{BB962C8B-B14F-4D97-AF65-F5344CB8AC3E}">
        <p14:creationId xmlns:p14="http://schemas.microsoft.com/office/powerpoint/2010/main" val="242859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33BB-E859-4489-A77E-055C83A3065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10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5A4484-2752-448E-BA55-F418D50ACA46}" type="slidenum">
              <a:rPr lang="en-US"/>
              <a:pPr/>
              <a:t>62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http://www.stat.go.jp/english/data/kokusei/2000/kihon1/00/00.htm</a:t>
            </a:r>
          </a:p>
        </p:txBody>
      </p:sp>
    </p:spTree>
    <p:extLst>
      <p:ext uri="{BB962C8B-B14F-4D97-AF65-F5344CB8AC3E}">
        <p14:creationId xmlns:p14="http://schemas.microsoft.com/office/powerpoint/2010/main" val="1883477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078B0-9480-4B4C-8F85-5B1438AB1F63}" type="slidenum">
              <a:rPr lang="en-US"/>
              <a:pPr/>
              <a:t>81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http://cc.owu.edu/~rdfusch/worldpopulationdensity.jpg</a:t>
            </a:r>
          </a:p>
          <a:p>
            <a:r>
              <a:rPr lang="en-US"/>
              <a:t>http://cc.owu.edu/~rdfusch/345maps2.htm</a:t>
            </a:r>
          </a:p>
        </p:txBody>
      </p:sp>
    </p:spTree>
    <p:extLst>
      <p:ext uri="{BB962C8B-B14F-4D97-AF65-F5344CB8AC3E}">
        <p14:creationId xmlns:p14="http://schemas.microsoft.com/office/powerpoint/2010/main" val="91190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E0FF9-64F5-4CF1-B0C0-14F3F6CF7E81}" type="slidenum">
              <a:rPr lang="en-US"/>
              <a:pPr/>
              <a:t>25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http://antwrp.gsfc.nasa.gov/apod/image/0011/earthlights2_dmsp_big.jpg</a:t>
            </a:r>
          </a:p>
        </p:txBody>
      </p:sp>
    </p:spTree>
    <p:extLst>
      <p:ext uri="{BB962C8B-B14F-4D97-AF65-F5344CB8AC3E}">
        <p14:creationId xmlns:p14="http://schemas.microsoft.com/office/powerpoint/2010/main" val="187227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3AE95-E2BE-4450-8FEB-5CF5CF525C78}" type="slidenum">
              <a:rPr lang="en-US"/>
              <a:pPr/>
              <a:t>30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http://www.al-bab.com/arab/econ/economy.htm</a:t>
            </a:r>
          </a:p>
        </p:txBody>
      </p:sp>
    </p:spTree>
    <p:extLst>
      <p:ext uri="{BB962C8B-B14F-4D97-AF65-F5344CB8AC3E}">
        <p14:creationId xmlns:p14="http://schemas.microsoft.com/office/powerpoint/2010/main" val="1869640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22974-3E9A-42B8-B46A-85826F5B2CB0}" type="slidenum">
              <a:rPr lang="en-US"/>
              <a:pPr/>
              <a:t>31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http://www.bangladeshgov.org/bdmaps/</a:t>
            </a:r>
          </a:p>
          <a:p>
            <a:r>
              <a:rPr lang="en-US" b="1"/>
              <a:t>www.internations.net/jp/ mushfiqul/flood1.jpg</a:t>
            </a:r>
            <a:endParaRPr lang="en-US"/>
          </a:p>
          <a:p>
            <a:r>
              <a:rPr lang="en-US"/>
              <a:t>http://home.earthlink.net/~shubhrasudha/bdesh15.jpg</a:t>
            </a:r>
          </a:p>
        </p:txBody>
      </p:sp>
    </p:spTree>
    <p:extLst>
      <p:ext uri="{BB962C8B-B14F-4D97-AF65-F5344CB8AC3E}">
        <p14:creationId xmlns:p14="http://schemas.microsoft.com/office/powerpoint/2010/main" val="76271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AAD13-9D5D-41EA-8A83-B21999549D48}" type="slidenum">
              <a:rPr lang="en-US"/>
              <a:pPr/>
              <a:t>34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err="1"/>
              <a:t>http://www.census.gov/cgi-bin/popclock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76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AAD13-9D5D-41EA-8A83-B21999549D48}" type="slidenum">
              <a:rPr lang="en-US"/>
              <a:pPr/>
              <a:t>35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err="1"/>
              <a:t>http://www.census.gov/cgi-bin/popclock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8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AAD13-9D5D-41EA-8A83-B21999549D48}" type="slidenum">
              <a:rPr lang="en-US"/>
              <a:pPr/>
              <a:t>36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http://www.census.gov/cgi-bin/popclock</a:t>
            </a:r>
          </a:p>
        </p:txBody>
      </p:sp>
    </p:spTree>
    <p:extLst>
      <p:ext uri="{BB962C8B-B14F-4D97-AF65-F5344CB8AC3E}">
        <p14:creationId xmlns:p14="http://schemas.microsoft.com/office/powerpoint/2010/main" val="362489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AAD13-9D5D-41EA-8A83-B21999549D48}" type="slidenum">
              <a:rPr lang="en-US"/>
              <a:pPr/>
              <a:t>37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err="1"/>
              <a:t>http://www.census.gov/cgi-bin/popclock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04C3C-3499-447B-A93E-DF44363C4878}" type="slidenum">
              <a:rPr lang="en-US"/>
              <a:pPr/>
              <a:t>42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http://www.worldpop.org/datafinder.htm</a:t>
            </a:r>
          </a:p>
        </p:txBody>
      </p:sp>
    </p:spTree>
    <p:extLst>
      <p:ext uri="{BB962C8B-B14F-4D97-AF65-F5344CB8AC3E}">
        <p14:creationId xmlns:p14="http://schemas.microsoft.com/office/powerpoint/2010/main" val="349613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E5E2237-DA8F-49E4-B077-2F9E4905A684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7F18473-3AF4-4182-8086-374CA4F7F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2237-DA8F-49E4-B077-2F9E4905A684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8473-3AF4-4182-8086-374CA4F7F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2237-DA8F-49E4-B077-2F9E4905A684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8473-3AF4-4182-8086-374CA4F7F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6D95AB0-93DE-4D34-B01D-4D95A3903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905843-F358-4027-BCB9-09CD7E80C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6466BE-0D64-4970-AEF4-50659259D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E5E2237-DA8F-49E4-B077-2F9E4905A684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8473-3AF4-4182-8086-374CA4F7F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E5E2237-DA8F-49E4-B077-2F9E4905A684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7F18473-3AF4-4182-8086-374CA4F7FF6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E5E2237-DA8F-49E4-B077-2F9E4905A684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7F18473-3AF4-4182-8086-374CA4F7F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E5E2237-DA8F-49E4-B077-2F9E4905A684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7F18473-3AF4-4182-8086-374CA4F7F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2237-DA8F-49E4-B077-2F9E4905A684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8473-3AF4-4182-8086-374CA4F7F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E5E2237-DA8F-49E4-B077-2F9E4905A684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7F18473-3AF4-4182-8086-374CA4F7F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E5E2237-DA8F-49E4-B077-2F9E4905A684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7F18473-3AF4-4182-8086-374CA4F7F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E5E2237-DA8F-49E4-B077-2F9E4905A684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7F18473-3AF4-4182-8086-374CA4F7F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E5E2237-DA8F-49E4-B077-2F9E4905A684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7F18473-3AF4-4182-8086-374CA4F7F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youtu.be/4BbkQiQyaYc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youtu.be/fTznEIZRkLg" TargetMode="Externa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8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nsumption_(economics)" TargetMode="External"/><Relationship Id="rId7" Type="http://schemas.openxmlformats.org/officeDocument/2006/relationships/hyperlink" Target="http://en.wikipedia.org/wiki/Impor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xport" TargetMode="External"/><Relationship Id="rId5" Type="http://schemas.openxmlformats.org/officeDocument/2006/relationships/hyperlink" Target="http://en.wikipedia.org/wiki/Government_spending" TargetMode="External"/><Relationship Id="rId4" Type="http://schemas.openxmlformats.org/officeDocument/2006/relationships/hyperlink" Target="http://en.wikipedia.org/wiki/Gross_private_domestic_investment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Population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09</a:t>
            </a:r>
          </a:p>
          <a:p>
            <a:r>
              <a:rPr lang="en-US" sz="3600" dirty="0" smtClean="0"/>
              <a:t>24</a:t>
            </a:r>
          </a:p>
          <a:p>
            <a:r>
              <a:rPr lang="en-US" sz="3600" u="sng" dirty="0" smtClean="0"/>
              <a:t>+14</a:t>
            </a:r>
          </a:p>
          <a:p>
            <a:r>
              <a:rPr lang="en-US" sz="3600" dirty="0" smtClean="0"/>
              <a:t>Not The Meaning of Life=47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r>
              <a:rPr lang="en-US" dirty="0" smtClean="0"/>
              <a:t>healthcare expense map</a:t>
            </a:r>
            <a:endParaRPr lang="en-US" dirty="0"/>
          </a:p>
        </p:txBody>
      </p:sp>
      <p:pic>
        <p:nvPicPr>
          <p:cNvPr id="4" name="Content Placeholder 3" descr="healthcare1024x51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r>
              <a:rPr lang="en-US" dirty="0" smtClean="0"/>
              <a:t>Think – Pair – Share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your neighbor and discuss each set of maps and what the largest regions/countries that are represented in the map.</a:t>
            </a:r>
          </a:p>
          <a:p>
            <a:r>
              <a:rPr lang="en-US" dirty="0" smtClean="0"/>
              <a:t>Discuss why those regions/countries might be that way.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Population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09</a:t>
            </a:r>
          </a:p>
          <a:p>
            <a:r>
              <a:rPr lang="en-US" sz="3600" dirty="0" smtClean="0"/>
              <a:t>25</a:t>
            </a:r>
          </a:p>
          <a:p>
            <a:r>
              <a:rPr lang="en-US" sz="3600" u="sng" dirty="0" smtClean="0"/>
              <a:t>+14</a:t>
            </a:r>
          </a:p>
          <a:p>
            <a:r>
              <a:rPr lang="en-US" sz="3600" dirty="0" smtClean="0"/>
              <a:t>Bad at Math=48,251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r>
              <a:rPr lang="en-US" dirty="0" smtClean="0"/>
              <a:t>Population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Demography: the study of population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Arithmetic Density: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Physiological Density: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Agricultural Density: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CBR (Crude Birth Rate):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CDR (Crude Death Rate):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NIR or RNI (Natural Rate of Increase):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r>
              <a:rPr lang="en-US" dirty="0" smtClean="0"/>
              <a:t>TFR: Total Fertility Rate</a:t>
            </a:r>
            <a:endParaRPr lang="en-US" dirty="0"/>
          </a:p>
        </p:txBody>
      </p:sp>
      <p:pic>
        <p:nvPicPr>
          <p:cNvPr id="6" name="Content Placeholder 5" descr="1000px-TFR_vs_PPP_2009.svg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608"/>
            <a:ext cx="6324600" cy="5268392"/>
          </a:xfrm>
        </p:spPr>
      </p:pic>
      <p:sp>
        <p:nvSpPr>
          <p:cNvPr id="8" name="Rectangle 7"/>
          <p:cNvSpPr/>
          <p:nvPr/>
        </p:nvSpPr>
        <p:spPr>
          <a:xfrm>
            <a:off x="6172200" y="1828800"/>
            <a:ext cx="27432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Average number of children a woman will have during childbearing years (ages 15-49)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828800"/>
            <a:ext cx="60960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Which would have a higher TFR, developed countries like America or </a:t>
            </a:r>
            <a:r>
              <a:rPr lang="en-US" sz="3600" dirty="0"/>
              <a:t> </a:t>
            </a:r>
            <a:r>
              <a:rPr lang="en-US" sz="3600" dirty="0" smtClean="0"/>
              <a:t>Israel or less developed countries like Angola or Saudi Arabia?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r>
              <a:rPr lang="en-US" dirty="0" smtClean="0"/>
              <a:t>World Total Fertility Rate</a:t>
            </a:r>
            <a:endParaRPr lang="en-US" dirty="0"/>
          </a:p>
        </p:txBody>
      </p:sp>
      <p:pic>
        <p:nvPicPr>
          <p:cNvPr id="5" name="Content Placeholder 4" descr="1000px-Countriesbyfertilityrate.svg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4172407"/>
          </a:xfrm>
        </p:spPr>
      </p:pic>
      <p:sp>
        <p:nvSpPr>
          <p:cNvPr id="6" name="TextBox 5"/>
          <p:cNvSpPr txBox="1"/>
          <p:nvPr/>
        </p:nvSpPr>
        <p:spPr>
          <a:xfrm>
            <a:off x="990600" y="4191000"/>
            <a:ext cx="12954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   7-8 Children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   6-7 Children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   5-6 Children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   </a:t>
            </a:r>
            <a:r>
              <a:rPr lang="en-US" sz="1200" dirty="0" smtClean="0"/>
              <a:t>4</a:t>
            </a:r>
            <a:r>
              <a:rPr lang="en-US" sz="1200" dirty="0" smtClean="0">
                <a:solidFill>
                  <a:schemeClr val="bg1"/>
                </a:solidFill>
              </a:rPr>
              <a:t>-5 Children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   </a:t>
            </a:r>
            <a:r>
              <a:rPr lang="en-US" sz="1200" dirty="0" smtClean="0"/>
              <a:t>3-4 </a:t>
            </a:r>
            <a:r>
              <a:rPr lang="en-US" sz="1200" dirty="0" smtClean="0">
                <a:solidFill>
                  <a:schemeClr val="bg1"/>
                </a:solidFill>
              </a:rPr>
              <a:t>Children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 </a:t>
            </a:r>
            <a:r>
              <a:rPr lang="en-US" sz="1200" dirty="0" smtClean="0"/>
              <a:t>  2-3 Ch</a:t>
            </a:r>
            <a:r>
              <a:rPr lang="en-US" sz="1200" dirty="0" smtClean="0">
                <a:solidFill>
                  <a:schemeClr val="bg1"/>
                </a:solidFill>
              </a:rPr>
              <a:t>ildren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  </a:t>
            </a:r>
            <a:r>
              <a:rPr lang="en-US" sz="1200" dirty="0" smtClean="0"/>
              <a:t> 1-2 Children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   </a:t>
            </a:r>
            <a:r>
              <a:rPr lang="en-US" sz="1200" dirty="0" smtClean="0"/>
              <a:t>0-1 Children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</a:rPr>
              <a:t>Population </a:t>
            </a:r>
            <a:r>
              <a:rPr lang="en-US" dirty="0" smtClean="0">
                <a:latin typeface="Times" charset="0"/>
              </a:rPr>
              <a:t>Geography</a:t>
            </a:r>
            <a:endParaRPr lang="en-US" dirty="0">
              <a:latin typeface="Times" charset="0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000">
                <a:latin typeface="Times" charset="0"/>
              </a:rPr>
              <a:t>The </a:t>
            </a:r>
            <a:r>
              <a:rPr lang="en-US" sz="4000" i="1">
                <a:latin typeface="Times" charset="0"/>
              </a:rPr>
              <a:t>Where</a:t>
            </a:r>
            <a:r>
              <a:rPr lang="en-US" sz="4000">
                <a:latin typeface="Times" charset="0"/>
              </a:rPr>
              <a:t> and </a:t>
            </a:r>
            <a:r>
              <a:rPr lang="en-US" sz="4000" i="1">
                <a:latin typeface="Times" charset="0"/>
              </a:rPr>
              <a:t>Why</a:t>
            </a:r>
            <a:r>
              <a:rPr lang="en-US" sz="4000">
                <a:latin typeface="Times" charset="0"/>
              </a:rPr>
              <a:t> of Population</a:t>
            </a:r>
          </a:p>
          <a:p>
            <a:pPr lvl="2">
              <a:lnSpc>
                <a:spcPct val="90000"/>
              </a:lnSpc>
            </a:pPr>
            <a:r>
              <a:rPr lang="en-US" sz="4000">
                <a:latin typeface="Times" charset="0"/>
              </a:rPr>
              <a:t>Density </a:t>
            </a:r>
          </a:p>
          <a:p>
            <a:pPr lvl="2">
              <a:lnSpc>
                <a:spcPct val="90000"/>
              </a:lnSpc>
            </a:pPr>
            <a:r>
              <a:rPr lang="en-US" sz="4000">
                <a:latin typeface="Times" charset="0"/>
              </a:rPr>
              <a:t>Distribution</a:t>
            </a:r>
          </a:p>
          <a:p>
            <a:pPr lvl="2">
              <a:lnSpc>
                <a:spcPct val="90000"/>
              </a:lnSpc>
            </a:pPr>
            <a:r>
              <a:rPr lang="en-US" sz="4000">
                <a:latin typeface="Times" charset="0"/>
              </a:rPr>
              <a:t>Demographics </a:t>
            </a:r>
            <a:r>
              <a:rPr lang="en-US" sz="3200">
                <a:latin typeface="Times" charset="0"/>
              </a:rPr>
              <a:t>(Characteristics)</a:t>
            </a:r>
            <a:endParaRPr lang="en-US" sz="4000">
              <a:latin typeface="Times" charset="0"/>
            </a:endParaRPr>
          </a:p>
          <a:p>
            <a:pPr lvl="2">
              <a:lnSpc>
                <a:spcPct val="90000"/>
              </a:lnSpc>
            </a:pPr>
            <a:r>
              <a:rPr lang="en-US" sz="4000">
                <a:latin typeface="Times" charset="0"/>
              </a:rPr>
              <a:t>Dynamics</a:t>
            </a:r>
            <a:endParaRPr lang="en-US" sz="3200">
              <a:latin typeface="Times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4000">
              <a:latin typeface="Times" charset="0"/>
            </a:endParaRPr>
          </a:p>
          <a:p>
            <a:pPr lvl="1">
              <a:lnSpc>
                <a:spcPct val="90000"/>
              </a:lnSpc>
            </a:pPr>
            <a:endParaRPr lang="en-US" sz="4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earth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091476" cy="5181600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2800" dirty="0">
                <a:latin typeface="Times" charset="0"/>
              </a:rPr>
              <a:t>Cultural Hearths of Civilization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FG02_0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343"/>
            <a:ext cx="9144000" cy="6097657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733800" y="0"/>
            <a:ext cx="18876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latin typeface="Tahoma" charset="0"/>
              </a:rPr>
              <a:t>5000 BC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FG02_03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730"/>
            <a:ext cx="9144000" cy="6097270"/>
          </a:xfrm>
          <a:prstGeom prst="rect">
            <a:avLst/>
          </a:prstGeom>
          <a:noFill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038600" y="0"/>
            <a:ext cx="1471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latin typeface="Tahoma" charset="0"/>
              </a:rPr>
              <a:t>Year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Warm Up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What are the problems of overpopulation?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FG02_0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351"/>
            <a:ext cx="9144000" cy="6097270"/>
          </a:xfrm>
          <a:prstGeom prst="rect">
            <a:avLst/>
          </a:prstGeom>
          <a:noFill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886200" y="152400"/>
            <a:ext cx="1191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latin typeface="Tahoma" charset="0"/>
              </a:rPr>
              <a:t>1500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G02_03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43813" cy="5080000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86200" y="304800"/>
            <a:ext cx="850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Tahoma" charset="0"/>
              </a:rPr>
              <a:t>1900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G02_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730"/>
            <a:ext cx="9144000" cy="6097270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346325" y="125413"/>
            <a:ext cx="4924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  <a:latin typeface="Times" charset="0"/>
              </a:rPr>
              <a:t>World Population Cartogram</a:t>
            </a:r>
            <a:endParaRPr lang="en-US">
              <a:solidFill>
                <a:schemeClr val="bg1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latin typeface="Times" charset="0"/>
              </a:rPr>
              <a:t>Population by continents</a:t>
            </a:r>
            <a:endParaRPr lang="en-US" sz="2400">
              <a:latin typeface="Times" charset="0"/>
            </a:endParaRPr>
          </a:p>
        </p:txBody>
      </p:sp>
      <p:pic>
        <p:nvPicPr>
          <p:cNvPr id="155657" name="Picture 9" descr="&#10;TBL03_0T1.JPG                                                  000089D5Macintosh HD                   B8D9BFD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02600" cy="4038600"/>
          </a:xfrm>
          <a:prstGeom prst="rect">
            <a:avLst/>
          </a:prstGeom>
          <a:noFill/>
        </p:spPr>
      </p:pic>
      <p:sp>
        <p:nvSpPr>
          <p:cNvPr id="4" name="Rounded Rectangular Callout 3"/>
          <p:cNvSpPr/>
          <p:nvPr/>
        </p:nvSpPr>
        <p:spPr>
          <a:xfrm>
            <a:off x="6705600" y="304800"/>
            <a:ext cx="1905000" cy="198120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These numbers remind you of anything?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6019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2012 statistics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2819400"/>
            <a:ext cx="76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1072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3200400"/>
            <a:ext cx="76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4216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657600"/>
            <a:ext cx="457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038600"/>
            <a:ext cx="609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740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419600"/>
            <a:ext cx="685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346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724400"/>
            <a:ext cx="609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596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5105400"/>
            <a:ext cx="76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7007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2895600"/>
            <a:ext cx="457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4114800"/>
            <a:ext cx="609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10.5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3733800"/>
            <a:ext cx="838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0.05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1C1C"/>
                </a:solidFill>
                <a:latin typeface="Times" charset="0"/>
              </a:rPr>
              <a:t>Density</a:t>
            </a:r>
            <a:r>
              <a:rPr lang="en-US">
                <a:latin typeface="Times" charset="0"/>
              </a:rPr>
              <a:t> of World Population</a:t>
            </a:r>
          </a:p>
        </p:txBody>
      </p:sp>
      <p:pic>
        <p:nvPicPr>
          <p:cNvPr id="171011" name="Picture 3" descr="worldpopulationdensit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9144000" cy="4818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arthlights2_dmsp_big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9220200" cy="4610100"/>
          </a:xfrm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777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/>
              <a:t>Let there be light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610600" cy="1399032"/>
          </a:xfrm>
        </p:spPr>
        <p:txBody>
          <a:bodyPr>
            <a:noAutofit/>
          </a:bodyPr>
          <a:lstStyle/>
          <a:p>
            <a:r>
              <a:rPr lang="en-US" sz="4400" dirty="0" smtClean="0"/>
              <a:t>Turn and Talk to Teammate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2808"/>
            <a:ext cx="8382000" cy="4572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are the differences or similarities between the Map of World Population and the World at Night photo?</a:t>
            </a:r>
          </a:p>
          <a:p>
            <a:r>
              <a:rPr lang="en-US" sz="4400" dirty="0" smtClean="0"/>
              <a:t>What explains that difference?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2k_n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0"/>
            <a:ext cx="88868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3" name="Picture 3" descr="Blackout.jpg                                                   000000F4Macintosh HD                   B8D9BFD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29713" cy="4992688"/>
          </a:xfrm>
          <a:prstGeom prst="rect">
            <a:avLst/>
          </a:prstGeom>
          <a:noFill/>
        </p:spPr>
      </p:pic>
      <p:pic>
        <p:nvPicPr>
          <p:cNvPr id="271364" name="Picture 4" descr="Blackout.jpg                                                   000000F4Macintosh HD                   B8D9BFD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713"/>
            <a:ext cx="9129713" cy="4992687"/>
          </a:xfrm>
          <a:prstGeom prst="rect">
            <a:avLst/>
          </a:prstGeom>
          <a:noFill/>
        </p:spPr>
      </p:pic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>
                <a:solidFill>
                  <a:schemeClr val="bg1"/>
                </a:solidFill>
                <a:latin typeface="Times" charset="0"/>
              </a:rPr>
              <a:t>Blackout of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Population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09</a:t>
            </a:r>
          </a:p>
          <a:p>
            <a:r>
              <a:rPr lang="en-US" sz="3600" dirty="0" smtClean="0"/>
              <a:t>25</a:t>
            </a:r>
          </a:p>
          <a:p>
            <a:r>
              <a:rPr lang="en-US" sz="3600" u="sng" dirty="0" smtClean="0"/>
              <a:t>+15</a:t>
            </a:r>
          </a:p>
          <a:p>
            <a:r>
              <a:rPr lang="en-US" sz="3600" dirty="0" smtClean="0"/>
              <a:t>Bad at Math=48,251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45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world map</a:t>
            </a:r>
            <a:endParaRPr lang="en-US" dirty="0"/>
          </a:p>
        </p:txBody>
      </p:sp>
      <p:pic>
        <p:nvPicPr>
          <p:cNvPr id="4" name="Content Placeholder 3" descr="world1024x51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0"/>
            <a:ext cx="4495800" cy="1066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" charset="0"/>
              </a:rPr>
              <a:t>Population Densities</a:t>
            </a:r>
            <a:b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" charset="0"/>
              </a:rPr>
            </a:b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" charset="0"/>
              </a:rPr>
              <a:t>(people/mi</a:t>
            </a:r>
            <a:r>
              <a:rPr lang="en-US" sz="3600" b="1" spc="50" baseline="340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" charset="0"/>
              </a:rPr>
              <a:t>2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" charset="0"/>
              </a:rPr>
              <a:t>)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396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Times" charset="0"/>
              </a:rPr>
              <a:t>Canada		        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Times" charset="0"/>
              </a:rPr>
              <a:t>Russia		      </a:t>
            </a:r>
            <a:r>
              <a:rPr lang="en-US" sz="2400" dirty="0" smtClean="0">
                <a:latin typeface="Times" charset="0"/>
              </a:rPr>
              <a:t>	       22</a:t>
            </a:r>
            <a:endParaRPr lang="en-US" sz="2400" dirty="0">
              <a:latin typeface="Times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Times" charset="0"/>
              </a:rPr>
              <a:t>United States	     </a:t>
            </a:r>
            <a:r>
              <a:rPr lang="en-US" sz="2400" dirty="0" smtClean="0">
                <a:latin typeface="Times" charset="0"/>
              </a:rPr>
              <a:t>	       </a:t>
            </a:r>
            <a:r>
              <a:rPr lang="en-US" sz="2400" dirty="0">
                <a:latin typeface="Times" charset="0"/>
              </a:rPr>
              <a:t>80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Times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Times" charset="0"/>
              </a:rPr>
              <a:t>Holland		  </a:t>
            </a:r>
            <a:r>
              <a:rPr lang="en-US" sz="2400" dirty="0" smtClean="0">
                <a:latin typeface="Times" charset="0"/>
              </a:rPr>
              <a:t> 1002</a:t>
            </a:r>
            <a:r>
              <a:rPr lang="en-US" sz="2400" dirty="0">
                <a:latin typeface="Times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Times" charset="0"/>
              </a:rPr>
              <a:t>Bangladesh		   2261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Times" charset="0"/>
            </a:endParaRP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>
                <a:latin typeface="Times" charset="0"/>
              </a:rPr>
              <a:t>Egypt</a:t>
            </a:r>
            <a:endParaRPr lang="en-US" sz="2400">
              <a:latin typeface="Times" charset="0"/>
            </a:endParaRPr>
          </a:p>
          <a:p>
            <a:pPr>
              <a:buFontTx/>
              <a:buNone/>
            </a:pPr>
            <a:endParaRPr lang="en-US" sz="2400">
              <a:latin typeface="Times" charset="0"/>
            </a:endParaRPr>
          </a:p>
          <a:p>
            <a:pPr>
              <a:buFontTx/>
              <a:buNone/>
            </a:pPr>
            <a:r>
              <a:rPr lang="en-US" sz="2400">
                <a:latin typeface="Times" charset="0"/>
              </a:rPr>
              <a:t>     173 people/mi</a:t>
            </a:r>
            <a:r>
              <a:rPr lang="en-US" sz="2400" baseline="34000">
                <a:latin typeface="Times" charset="0"/>
              </a:rPr>
              <a:t>2</a:t>
            </a:r>
          </a:p>
          <a:p>
            <a:pPr>
              <a:buFontTx/>
              <a:buNone/>
            </a:pPr>
            <a:endParaRPr lang="en-US" sz="2400">
              <a:latin typeface="Times" charset="0"/>
            </a:endParaRPr>
          </a:p>
          <a:p>
            <a:pPr lvl="1">
              <a:buFontTx/>
              <a:buNone/>
            </a:pPr>
            <a:r>
              <a:rPr lang="en-US">
                <a:latin typeface="Times" charset="0"/>
              </a:rPr>
              <a:t>3% of area inhabited</a:t>
            </a:r>
          </a:p>
          <a:p>
            <a:pPr lvl="1">
              <a:buFontTx/>
              <a:buNone/>
            </a:pPr>
            <a:endParaRPr lang="en-US">
              <a:latin typeface="Times" charset="0"/>
            </a:endParaRPr>
          </a:p>
          <a:p>
            <a:pPr lvl="1">
              <a:buFontTx/>
              <a:buNone/>
            </a:pPr>
            <a:r>
              <a:rPr lang="en-US">
                <a:latin typeface="Times" charset="0"/>
              </a:rPr>
              <a:t>Nile River</a:t>
            </a:r>
          </a:p>
          <a:p>
            <a:pPr lvl="1">
              <a:buFontTx/>
              <a:buNone/>
            </a:pPr>
            <a:r>
              <a:rPr lang="en-US">
                <a:latin typeface="Times" charset="0"/>
              </a:rPr>
              <a:t> 	6000 people/mi</a:t>
            </a:r>
            <a:r>
              <a:rPr lang="en-US" baseline="34000">
                <a:latin typeface="Times" charset="0"/>
              </a:rPr>
              <a:t>2</a:t>
            </a:r>
            <a:endParaRPr lang="en-US" sz="2000" baseline="34000">
              <a:latin typeface="Times" charset="0"/>
            </a:endParaRPr>
          </a:p>
        </p:txBody>
      </p:sp>
      <p:pic>
        <p:nvPicPr>
          <p:cNvPr id="183301" name="Picture 5" descr="egypt_po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0163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autoUpdateAnimBg="0"/>
      <p:bldP spid="183300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609600"/>
            <a:ext cx="4114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" charset="0"/>
              </a:rPr>
              <a:t>High density </a:t>
            </a:r>
            <a:b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" charset="0"/>
              </a:rPr>
            </a:br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" charset="0"/>
              </a:rPr>
              <a:t>in Bangladesh</a:t>
            </a:r>
          </a:p>
        </p:txBody>
      </p:sp>
      <p:pic>
        <p:nvPicPr>
          <p:cNvPr id="187395" name="Picture 3" descr="bdpopdensit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4652963" cy="6477000"/>
          </a:xfrm>
          <a:ln/>
        </p:spPr>
      </p:pic>
      <p:pic>
        <p:nvPicPr>
          <p:cNvPr id="187396" name="Picture 4" descr="flood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050" y="1981200"/>
            <a:ext cx="2906713" cy="1981200"/>
          </a:xfrm>
          <a:ln/>
        </p:spPr>
      </p:pic>
      <p:pic>
        <p:nvPicPr>
          <p:cNvPr id="187397" name="Picture 5" descr="bdesh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4419600"/>
            <a:ext cx="3810000" cy="149701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9045" y="2209800"/>
            <a:ext cx="9586445" cy="3962399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28600"/>
            <a:ext cx="9144000" cy="12954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" charset="0"/>
              </a:rPr>
              <a:t>Census: </a:t>
            </a:r>
            <a:b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" charset="0"/>
              </a:rPr>
            </a:b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" charset="0"/>
              </a:rPr>
              <a:t>Count of population and its characteristics </a:t>
            </a:r>
            <a:endParaRPr lang="en-US" sz="32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19705"/>
            <a:ext cx="9144000" cy="3786187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" charset="0"/>
              </a:rPr>
              <a:t>Census: </a:t>
            </a:r>
            <a:b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" charset="0"/>
              </a:rPr>
            </a:b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" charset="0"/>
              </a:rPr>
              <a:t>Count of population and its characteristics </a:t>
            </a:r>
            <a:endParaRPr lang="en-US" sz="32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" charset="0"/>
              </a:rPr>
              <a:t>Census: </a:t>
            </a:r>
            <a:br>
              <a:rPr lang="en-US" dirty="0" smtClean="0">
                <a:latin typeface="Times" charset="0"/>
              </a:rPr>
            </a:br>
            <a:r>
              <a:rPr lang="en-US" sz="3600" dirty="0" smtClean="0">
                <a:latin typeface="Times" charset="0"/>
              </a:rPr>
              <a:t>Count </a:t>
            </a:r>
            <a:r>
              <a:rPr lang="en-US" sz="3600" dirty="0">
                <a:latin typeface="Times" charset="0"/>
              </a:rPr>
              <a:t>of population </a:t>
            </a:r>
            <a:r>
              <a:rPr lang="en-US" sz="3600" dirty="0" smtClean="0">
                <a:latin typeface="Times" charset="0"/>
              </a:rPr>
              <a:t>and </a:t>
            </a:r>
            <a:r>
              <a:rPr lang="en-US" sz="3600" dirty="0">
                <a:latin typeface="Times" charset="0"/>
              </a:rPr>
              <a:t>its characteristics </a:t>
            </a:r>
            <a:r>
              <a:rPr lang="en-US" dirty="0">
                <a:latin typeface="Times" charset="0"/>
              </a:rPr>
              <a:t/>
            </a:r>
            <a:br>
              <a:rPr lang="en-US" dirty="0">
                <a:latin typeface="Times" charset="0"/>
              </a:rPr>
            </a:br>
            <a:endParaRPr lang="en-US" sz="3600" b="1" i="1" dirty="0">
              <a:latin typeface="Times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" charset="0"/>
              </a:rPr>
              <a:t>Census:</a:t>
            </a:r>
            <a:br>
              <a:rPr lang="en-US">
                <a:latin typeface="Times" charset="0"/>
              </a:rPr>
            </a:br>
            <a:r>
              <a:rPr lang="en-US" sz="3600">
                <a:latin typeface="Times" charset="0"/>
              </a:rPr>
              <a:t>Count of population </a:t>
            </a:r>
            <a:br>
              <a:rPr lang="en-US" sz="3600">
                <a:latin typeface="Times" charset="0"/>
              </a:rPr>
            </a:br>
            <a:r>
              <a:rPr lang="en-US" sz="3600">
                <a:latin typeface="Times" charset="0"/>
              </a:rPr>
              <a:t>and its characteristics </a:t>
            </a:r>
            <a:r>
              <a:rPr lang="en-US">
                <a:latin typeface="Times" charset="0"/>
              </a:rPr>
              <a:t/>
            </a:r>
            <a:br>
              <a:rPr lang="en-US">
                <a:latin typeface="Times" charset="0"/>
              </a:rPr>
            </a:br>
            <a:endParaRPr lang="en-US" sz="3600" b="1" i="1">
              <a:latin typeface="Times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" charset="0"/>
              </a:rPr>
              <a:t>Census:</a:t>
            </a:r>
            <a:br>
              <a:rPr lang="en-US">
                <a:latin typeface="Times" charset="0"/>
              </a:rPr>
            </a:br>
            <a:r>
              <a:rPr lang="en-US" sz="3600">
                <a:latin typeface="Times" charset="0"/>
              </a:rPr>
              <a:t>Count of population </a:t>
            </a:r>
            <a:br>
              <a:rPr lang="en-US" sz="3600">
                <a:latin typeface="Times" charset="0"/>
              </a:rPr>
            </a:br>
            <a:r>
              <a:rPr lang="en-US" sz="3600">
                <a:latin typeface="Times" charset="0"/>
              </a:rPr>
              <a:t>and its characteristics </a:t>
            </a:r>
            <a:r>
              <a:rPr lang="en-US">
                <a:latin typeface="Times" charset="0"/>
              </a:rPr>
              <a:t/>
            </a:r>
            <a:br>
              <a:rPr lang="en-US">
                <a:latin typeface="Times" charset="0"/>
              </a:rPr>
            </a:br>
            <a:endParaRPr lang="en-US" sz="3600" b="1" i="1">
              <a:latin typeface="Times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" charset="0"/>
              </a:rPr>
              <a:t>Census:</a:t>
            </a:r>
            <a:br>
              <a:rPr lang="en-US">
                <a:latin typeface="Times" charset="0"/>
              </a:rPr>
            </a:br>
            <a:r>
              <a:rPr lang="en-US" sz="3600">
                <a:latin typeface="Times" charset="0"/>
              </a:rPr>
              <a:t>Count of population </a:t>
            </a:r>
            <a:br>
              <a:rPr lang="en-US" sz="3600">
                <a:latin typeface="Times" charset="0"/>
              </a:rPr>
            </a:br>
            <a:r>
              <a:rPr lang="en-US" sz="3600">
                <a:latin typeface="Times" charset="0"/>
              </a:rPr>
              <a:t>and its characteristics </a:t>
            </a:r>
            <a:r>
              <a:rPr lang="en-US">
                <a:latin typeface="Times" charset="0"/>
              </a:rPr>
              <a:t/>
            </a:r>
            <a:br>
              <a:rPr lang="en-US">
                <a:latin typeface="Times" charset="0"/>
              </a:rPr>
            </a:br>
            <a:endParaRPr lang="en-US" sz="3600" b="1" i="1">
              <a:latin typeface="Times" charset="0"/>
            </a:endParaRPr>
          </a:p>
        </p:txBody>
      </p:sp>
      <p:pic>
        <p:nvPicPr>
          <p:cNvPr id="5" name="Content Placeholder 4" descr="PopClockUS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0"/>
          <a:stretch>
            <a:fillRect/>
          </a:stretch>
        </p:blipFill>
        <p:spPr>
          <a:xfrm>
            <a:off x="0" y="2895600"/>
            <a:ext cx="9144000" cy="27256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 charset="0"/>
              </a:rPr>
              <a:t>Rate </a:t>
            </a:r>
            <a:r>
              <a:rPr lang="en-US" dirty="0">
                <a:latin typeface="Times" charset="0"/>
              </a:rPr>
              <a:t>of Natural Increase (RNI)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0" y="2819400"/>
            <a:ext cx="4800600" cy="4038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Times" charset="0"/>
              </a:rPr>
              <a:t>    Births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Times" charset="0"/>
              </a:rPr>
              <a:t>-   Deaths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Times" charset="0"/>
              </a:rPr>
              <a:t>       =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Times" charset="0"/>
              </a:rPr>
              <a:t>     RNI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>
              <a:latin typeface="Times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imes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latin typeface="Times" charset="0"/>
              </a:rPr>
              <a:t>National </a:t>
            </a:r>
            <a:r>
              <a:rPr lang="en-US" dirty="0" smtClean="0">
                <a:latin typeface="Times" charset="0"/>
              </a:rPr>
              <a:t>population growth</a:t>
            </a:r>
            <a:endParaRPr lang="en-US" dirty="0">
              <a:latin typeface="Times" charset="0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2133600"/>
            <a:ext cx="5486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" charset="0"/>
              </a:rPr>
              <a:t>    </a:t>
            </a:r>
            <a:r>
              <a:rPr lang="en-US">
                <a:latin typeface="Times" charset="0"/>
              </a:rPr>
              <a:t>Births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Times" charset="0"/>
              </a:rPr>
              <a:t>-   Deaths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Times" charset="0"/>
              </a:rPr>
              <a:t>+  Immigration (in)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>
                <a:latin typeface="Times" charset="0"/>
              </a:rPr>
              <a:t>Emigration (out)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Times" charset="0"/>
              </a:rPr>
              <a:t>          =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Times" charset="0"/>
              </a:rPr>
              <a:t>    Population growth</a:t>
            </a:r>
            <a:r>
              <a:rPr lang="en-US" sz="2800">
                <a:latin typeface="Times" charset="0"/>
              </a:rPr>
              <a:t>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Times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Times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r>
              <a:rPr lang="en-US" dirty="0" smtClean="0"/>
              <a:t>Cartogram?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car·to·gram  </a:t>
            </a:r>
          </a:p>
          <a:p>
            <a:pPr>
              <a:buNone/>
            </a:pPr>
            <a:r>
              <a:rPr lang="en-US" sz="4000" i="1" dirty="0" smtClean="0"/>
              <a:t>n.</a:t>
            </a:r>
          </a:p>
          <a:p>
            <a:pPr>
              <a:buNone/>
            </a:pPr>
            <a:r>
              <a:rPr lang="en-US" sz="4000" dirty="0" smtClean="0"/>
              <a:t>A presentation of statistical data in geographical distribution on a map.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3600">
                <a:latin typeface="Times" charset="0"/>
              </a:rPr>
              <a:t>Population increase and decrease</a:t>
            </a:r>
            <a:endParaRPr lang="en-US" sz="2400">
              <a:latin typeface="Times" charset="0"/>
            </a:endParaRPr>
          </a:p>
        </p:txBody>
      </p:sp>
      <p:pic>
        <p:nvPicPr>
          <p:cNvPr id="144390" name="Picture 6" descr="FG03_16.JPG                                                    000089D5Macintosh HD                   B8D9BFD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9300"/>
            <a:ext cx="8483600" cy="610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Times" charset="0"/>
              </a:rPr>
              <a:t>World Birth Rate</a:t>
            </a:r>
            <a:br>
              <a:rPr lang="en-US" sz="3600">
                <a:latin typeface="Times" charset="0"/>
              </a:rPr>
            </a:br>
            <a:r>
              <a:rPr lang="en-US" sz="3600">
                <a:latin typeface="Times" charset="0"/>
              </a:rPr>
              <a:t>(births per 1,000 population)</a:t>
            </a:r>
            <a:endParaRPr lang="en-US" sz="2400">
              <a:latin typeface="Times" charset="0"/>
            </a:endParaRPr>
          </a:p>
        </p:txBody>
      </p:sp>
      <p:pic>
        <p:nvPicPr>
          <p:cNvPr id="142345" name="Picture 9" descr="FG03_14.JPG                                                    000089D5Macintosh HD                   B8D9BFD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025"/>
            <a:ext cx="9144000" cy="523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Times" charset="0"/>
              </a:rPr>
              <a:t>Doubling Time</a:t>
            </a: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2667000" y="1447800"/>
            <a:ext cx="51054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  <a:latin typeface="Times" charset="0"/>
              </a:rPr>
              <a:t>Number of years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" charset="0"/>
              </a:rPr>
              <a:t>it will take for population to double, at current rate</a:t>
            </a:r>
          </a:p>
          <a:p>
            <a:pPr algn="l"/>
            <a:endParaRPr lang="en-US" sz="3200">
              <a:solidFill>
                <a:schemeClr val="bg1"/>
              </a:solidFill>
              <a:latin typeface="Times" charset="0"/>
            </a:endParaRPr>
          </a:p>
          <a:p>
            <a:pPr algn="l"/>
            <a:endParaRPr lang="en-US" sz="3200">
              <a:solidFill>
                <a:schemeClr val="bg1"/>
              </a:solidFill>
              <a:latin typeface="Times" charset="0"/>
            </a:endParaRPr>
          </a:p>
          <a:p>
            <a:pPr algn="l"/>
            <a:endParaRPr lang="en-US" sz="3200">
              <a:solidFill>
                <a:schemeClr val="bg1"/>
              </a:solidFill>
              <a:latin typeface="Times" charset="0"/>
            </a:endParaRPr>
          </a:p>
          <a:p>
            <a:pPr algn="l"/>
            <a:r>
              <a:rPr lang="en-US" sz="3200">
                <a:solidFill>
                  <a:schemeClr val="bg1"/>
                </a:solidFill>
                <a:latin typeface="Times" charset="0"/>
              </a:rPr>
              <a:t>United States: 117 years</a:t>
            </a:r>
          </a:p>
          <a:p>
            <a:pPr algn="l"/>
            <a:endParaRPr lang="en-US" sz="3200">
              <a:solidFill>
                <a:schemeClr val="bg1"/>
              </a:solidFill>
              <a:latin typeface="Times" charset="0"/>
            </a:endParaRPr>
          </a:p>
          <a:p>
            <a:pPr algn="l"/>
            <a:r>
              <a:rPr lang="en-US" sz="3200">
                <a:solidFill>
                  <a:schemeClr val="bg1"/>
                </a:solidFill>
                <a:latin typeface="Times" charset="0"/>
              </a:rPr>
              <a:t>Nicaragua: 21 years</a:t>
            </a:r>
          </a:p>
          <a:p>
            <a:pPr algn="l"/>
            <a:endParaRPr lang="en-US" sz="3200">
              <a:solidFill>
                <a:schemeClr val="bg1"/>
              </a:solidFill>
              <a:latin typeface="Times" charset="0"/>
            </a:endParaRPr>
          </a:p>
          <a:p>
            <a:pPr algn="l"/>
            <a:endParaRPr lang="en-US" sz="3200">
              <a:solidFill>
                <a:schemeClr val="bg1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" charset="0"/>
              </a:rPr>
              <a:t>World Death Rate</a:t>
            </a:r>
            <a:br>
              <a:rPr lang="en-US" sz="3600" dirty="0">
                <a:latin typeface="Times" charset="0"/>
              </a:rPr>
            </a:br>
            <a:r>
              <a:rPr lang="en-US" sz="3600" dirty="0">
                <a:latin typeface="Times" charset="0"/>
              </a:rPr>
              <a:t> (deaths per 1,000 population)</a:t>
            </a:r>
          </a:p>
        </p:txBody>
      </p:sp>
      <p:pic>
        <p:nvPicPr>
          <p:cNvPr id="143368" name="Picture 8" descr="FG03_15.JPG                                                    000089D5Macintosh HD                   B8D9BFD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18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other factors greatly affect population growth or decrease?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752600"/>
            <a:ext cx="4114800" cy="3768725"/>
          </a:xfrm>
          <a:prstGeom prst="rect">
            <a:avLst/>
          </a:prstGeom>
          <a:noFill/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276600" y="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Epidemics (AIDS)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1752600"/>
            <a:ext cx="4583112" cy="373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latin typeface="Times" charset="0"/>
              </a:rPr>
              <a:t>Infant mortality rate</a:t>
            </a:r>
            <a:br>
              <a:rPr lang="en-US" sz="3600" dirty="0">
                <a:latin typeface="Times" charset="0"/>
              </a:rPr>
            </a:br>
            <a:r>
              <a:rPr lang="en-US" sz="2800" dirty="0">
                <a:latin typeface="Times" charset="0"/>
              </a:rPr>
              <a:t>(deaths of infants &lt;1 year old)</a:t>
            </a:r>
            <a:endParaRPr lang="en-US" sz="2400" dirty="0">
              <a:latin typeface="Times" charset="0"/>
            </a:endParaRP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1143000" y="6338888"/>
            <a:ext cx="674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latin typeface="Times" charset="0"/>
              </a:rPr>
              <a:t>Lack of maternal health care or child nutrition</a:t>
            </a:r>
          </a:p>
        </p:txBody>
      </p:sp>
      <p:pic>
        <p:nvPicPr>
          <p:cNvPr id="145417" name="Picture 9" descr="FG03_17.JPG                                                    000089D5Macintosh HD                   B8D9BFD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305800" cy="482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FG02_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0" y="1066800"/>
            <a:ext cx="8381920" cy="5589110"/>
          </a:xfrm>
          <a:prstGeom prst="rect">
            <a:avLst/>
          </a:prstGeom>
          <a:noFill/>
        </p:spPr>
      </p:pic>
      <p:sp>
        <p:nvSpPr>
          <p:cNvPr id="378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sz="3200">
                <a:latin typeface="Times" charset="0"/>
              </a:rPr>
              <a:t>Life Expectancy at Birth</a:t>
            </a:r>
            <a:endParaRPr lang="en-US" sz="2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657671"/>
            <a:ext cx="9220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Uncle Hans Rosling</a:t>
            </a:r>
            <a:r>
              <a:rPr lang="en-US" dirty="0" smtClean="0"/>
              <a:t>: (born </a:t>
            </a:r>
            <a:r>
              <a:rPr lang="en-US" dirty="0"/>
              <a:t>27 July </a:t>
            </a:r>
            <a:r>
              <a:rPr lang="en-US" dirty="0" smtClean="0"/>
              <a:t>1948)</a:t>
            </a:r>
            <a:r>
              <a:rPr lang="en-US" baseline="30000" dirty="0"/>
              <a:t>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>
                <a:solidFill>
                  <a:schemeClr val="bg1"/>
                </a:solidFill>
              </a:rPr>
              <a:t>Swedish</a:t>
            </a:r>
            <a:r>
              <a:rPr lang="en-US" dirty="0"/>
              <a:t> medical doctor, academic, statistician and public speaker. He is </a:t>
            </a:r>
            <a:r>
              <a:rPr lang="en-US" dirty="0">
                <a:solidFill>
                  <a:schemeClr val="accent2"/>
                </a:solidFill>
              </a:rPr>
              <a:t>Professor of International Health </a:t>
            </a:r>
            <a:r>
              <a:rPr lang="en-US" dirty="0"/>
              <a:t>at Karolinska </a:t>
            </a:r>
            <a:r>
              <a:rPr lang="en-US" dirty="0" smtClean="0"/>
              <a:t>Institute</a:t>
            </a:r>
            <a:r>
              <a:rPr lang="en-US" baseline="30000" dirty="0"/>
              <a:t> </a:t>
            </a:r>
            <a:r>
              <a:rPr lang="en-US" dirty="0" smtClean="0"/>
              <a:t>and </a:t>
            </a:r>
            <a:r>
              <a:rPr lang="en-US" dirty="0"/>
              <a:t>co-founder and chairman of the </a:t>
            </a:r>
            <a:r>
              <a:rPr lang="en-US" dirty="0">
                <a:solidFill>
                  <a:schemeClr val="bg1"/>
                </a:solidFill>
              </a:rPr>
              <a:t>Gapminder Foundation</a:t>
            </a:r>
            <a:r>
              <a:rPr lang="en-US" dirty="0"/>
              <a:t>, which developed the Trendalyzer software </a:t>
            </a:r>
            <a:r>
              <a:rPr lang="en-US" dirty="0" smtClean="0"/>
              <a:t>system to make statistics </a:t>
            </a:r>
            <a:r>
              <a:rPr lang="en-US" dirty="0" smtClean="0">
                <a:solidFill>
                  <a:schemeClr val="accent2"/>
                </a:solidFill>
              </a:rPr>
              <a:t>fun and accessible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/>
          </p:nvPr>
        </p:nvSpPr>
        <p:spPr>
          <a:xfrm>
            <a:off x="685800" y="3733800"/>
            <a:ext cx="7772400" cy="2362200"/>
          </a:xfrm>
        </p:spPr>
        <p:txBody>
          <a:bodyPr/>
          <a:lstStyle/>
          <a:p>
            <a:r>
              <a:rPr lang="en-US" dirty="0"/>
              <a:t>Hans </a:t>
            </a:r>
            <a:r>
              <a:rPr lang="en-US" dirty="0" err="1"/>
              <a:t>Rosling</a:t>
            </a:r>
            <a:r>
              <a:rPr lang="en-US" dirty="0"/>
              <a:t>: Global population growth, box by box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youtu.be/fTznEIZRkLg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6802" name="Picture 2" descr="http://www.julietbennett.com/wp-content/uploads/2011/08/Hans-Rosling-2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19857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7200" y="267494"/>
            <a:ext cx="6858000" cy="1399032"/>
          </a:xfrm>
        </p:spPr>
        <p:txBody>
          <a:bodyPr/>
          <a:lstStyle/>
          <a:p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moment to process…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882808"/>
            <a:ext cx="8458200" cy="457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Take a moment to write down in your notebook the </a:t>
            </a:r>
            <a:r>
              <a:rPr lang="en-US" sz="6000" dirty="0" smtClean="0">
                <a:solidFill>
                  <a:srgbClr val="FFFF00"/>
                </a:solidFill>
              </a:rPr>
              <a:t>THREE</a:t>
            </a:r>
            <a:r>
              <a:rPr lang="en-US" sz="54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most powerful </a:t>
            </a:r>
            <a:r>
              <a:rPr lang="en-US" sz="4000" i="1" dirty="0" smtClean="0"/>
              <a:t>new or adjusted understandings </a:t>
            </a:r>
            <a:r>
              <a:rPr lang="en-US" sz="4000" dirty="0" smtClean="0"/>
              <a:t>that you have after listening to Uncle Hans discuss </a:t>
            </a:r>
            <a:r>
              <a:rPr lang="en-US" sz="4000" dirty="0" smtClean="0">
                <a:solidFill>
                  <a:schemeClr val="bg1"/>
                </a:solidFill>
              </a:rPr>
              <a:t>global demographics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76802" name="Picture 2" descr="http://www.hvitfeldtproduktion.se/content/uploads/2013/12/DSC8242hans-rosl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69102"/>
            <a:ext cx="2625521" cy="175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r>
              <a:rPr lang="en-US" dirty="0" smtClean="0"/>
              <a:t>population map</a:t>
            </a:r>
            <a:endParaRPr lang="en-US" dirty="0"/>
          </a:p>
        </p:txBody>
      </p:sp>
      <p:pic>
        <p:nvPicPr>
          <p:cNvPr id="4" name="Content Placeholder 3" descr="population1024x51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" charset="0"/>
              </a:rPr>
              <a:t>AGE DYNAMICS</a:t>
            </a:r>
          </a:p>
        </p:txBody>
      </p:sp>
      <p:sp>
        <p:nvSpPr>
          <p:cNvPr id="208900" name="Line 1028"/>
          <p:cNvSpPr>
            <a:spLocks noChangeShapeType="1"/>
          </p:cNvSpPr>
          <p:nvPr/>
        </p:nvSpPr>
        <p:spPr bwMode="auto">
          <a:xfrm>
            <a:off x="1242258" y="2438400"/>
            <a:ext cx="21993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01" name="Line 1029"/>
          <p:cNvSpPr>
            <a:spLocks noChangeShapeType="1"/>
          </p:cNvSpPr>
          <p:nvPr/>
        </p:nvSpPr>
        <p:spPr bwMode="auto">
          <a:xfrm>
            <a:off x="1413316" y="3581400"/>
            <a:ext cx="12662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8903" name="Picture 10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341723" cy="3811588"/>
          </a:xfrm>
          <a:prstGeom prst="rect">
            <a:avLst/>
          </a:prstGeom>
          <a:noFill/>
        </p:spPr>
      </p:pic>
      <p:pic>
        <p:nvPicPr>
          <p:cNvPr id="208904" name="Picture 1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66" y="2057400"/>
            <a:ext cx="4693257" cy="381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20000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latin typeface="Times" charset="0"/>
              </a:rPr>
              <a:t>Dependents are under 15 &amp; over 65</a:t>
            </a:r>
          </a:p>
          <a:p>
            <a:pPr>
              <a:lnSpc>
                <a:spcPct val="80000"/>
              </a:lnSpc>
            </a:pPr>
            <a:endParaRPr lang="en-US">
              <a:latin typeface="Times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Times" charset="0"/>
              </a:rPr>
              <a:t>How many are supported by 15-65 group</a:t>
            </a:r>
          </a:p>
          <a:p>
            <a:pPr>
              <a:lnSpc>
                <a:spcPct val="80000"/>
              </a:lnSpc>
            </a:pPr>
            <a:endParaRPr lang="en-US">
              <a:latin typeface="Times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Times" charset="0"/>
              </a:rPr>
              <a:t>Problems?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>
              <a:latin typeface="Times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>
              <a:latin typeface="Times" charset="0"/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dirty="0">
                <a:latin typeface="Times" charset="0"/>
              </a:rPr>
              <a:t>Dependency Ratio</a:t>
            </a:r>
          </a:p>
        </p:txBody>
      </p:sp>
      <p:sp>
        <p:nvSpPr>
          <p:cNvPr id="238596" name="Line 4"/>
          <p:cNvSpPr>
            <a:spLocks noChangeShapeType="1"/>
          </p:cNvSpPr>
          <p:nvPr/>
        </p:nvSpPr>
        <p:spPr bwMode="auto">
          <a:xfrm>
            <a:off x="1676400" y="2438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597" name="Line 5"/>
          <p:cNvSpPr>
            <a:spLocks noChangeShapeType="1"/>
          </p:cNvSpPr>
          <p:nvPr/>
        </p:nvSpPr>
        <p:spPr bwMode="auto">
          <a:xfrm>
            <a:off x="1371600" y="4038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Core”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</a:p>
          <a:p>
            <a:r>
              <a:rPr lang="en-US" dirty="0" smtClean="0"/>
              <a:t>North America</a:t>
            </a:r>
          </a:p>
          <a:p>
            <a:r>
              <a:rPr lang="en-US" dirty="0" smtClean="0"/>
              <a:t>Australia</a:t>
            </a:r>
          </a:p>
          <a:p>
            <a:r>
              <a:rPr lang="en-US" dirty="0" smtClean="0"/>
              <a:t>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8915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Times" charset="0"/>
              </a:rPr>
              <a:t>Low birth and death rates in Core</a:t>
            </a:r>
          </a:p>
          <a:p>
            <a:pPr>
              <a:lnSpc>
                <a:spcPct val="80000"/>
              </a:lnSpc>
            </a:pPr>
            <a:endParaRPr lang="en-US" dirty="0">
              <a:latin typeface="Times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imes" charset="0"/>
              </a:rPr>
              <a:t>Low population growth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Times" charset="0"/>
              </a:rPr>
              <a:t>   (except immigration)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latin typeface="Times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imes" charset="0"/>
              </a:rPr>
              <a:t>Steadily older population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Times" charset="0"/>
              </a:rPr>
              <a:t>“Graying of the Core”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0"/>
            <a:ext cx="3352800" cy="6858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" charset="0"/>
              </a:rPr>
              <a:t/>
            </a:r>
            <a:br>
              <a:rPr lang="en-US" sz="3600" dirty="0">
                <a:latin typeface="Times" charset="0"/>
              </a:rPr>
            </a:br>
            <a:r>
              <a:rPr lang="en-US" sz="3600" dirty="0">
                <a:latin typeface="Times" charset="0"/>
              </a:rPr>
              <a:t>Baby Bust </a:t>
            </a:r>
            <a:br>
              <a:rPr lang="en-US" sz="3600" dirty="0">
                <a:latin typeface="Times" charset="0"/>
              </a:rPr>
            </a:br>
            <a:r>
              <a:rPr lang="en-US" sz="3600" dirty="0">
                <a:latin typeface="Times" charset="0"/>
              </a:rPr>
              <a:t>(1965-1980)</a:t>
            </a:r>
            <a:endParaRPr lang="en-US" sz="2400" dirty="0">
              <a:latin typeface="Times" charset="0"/>
            </a:endParaRP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3581400" y="1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Times" charset="0"/>
              </a:rPr>
              <a:t>Baby Boom </a:t>
            </a:r>
            <a:br>
              <a:rPr lang="en-US" sz="3600" dirty="0">
                <a:solidFill>
                  <a:schemeClr val="bg1"/>
                </a:solidFill>
                <a:latin typeface="Times" charset="0"/>
              </a:rPr>
            </a:br>
            <a:r>
              <a:rPr lang="en-US" sz="3600" dirty="0">
                <a:solidFill>
                  <a:schemeClr val="bg1"/>
                </a:solidFill>
                <a:latin typeface="Times" charset="0"/>
              </a:rPr>
              <a:t>(1946-1964)</a:t>
            </a:r>
          </a:p>
        </p:txBody>
      </p:sp>
      <p:pic>
        <p:nvPicPr>
          <p:cNvPr id="146443" name="Picture 11" descr="FIG03_002-1.JPG                                                000089D5Macintosh HD                   B8D9BFD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740400" cy="3787775"/>
          </a:xfrm>
          <a:prstGeom prst="rect">
            <a:avLst/>
          </a:prstGeom>
          <a:noFill/>
        </p:spPr>
      </p:pic>
      <p:pic>
        <p:nvPicPr>
          <p:cNvPr id="146444" name="Picture 12" descr="&#10;TBL03_0T2.JPG                                                  000089D5Macintosh HD                   B8D9BFD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67325"/>
            <a:ext cx="365760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r>
              <a:rPr lang="en-US" sz="3600" dirty="0">
                <a:latin typeface="Times" charset="0"/>
              </a:rPr>
              <a:t>Baby Boom impacts yet to come</a:t>
            </a:r>
            <a:endParaRPr lang="en-US" sz="2400" dirty="0">
              <a:latin typeface="Times" charset="0"/>
            </a:endParaRPr>
          </a:p>
        </p:txBody>
      </p:sp>
      <p:graphicFrame>
        <p:nvGraphicFramePr>
          <p:cNvPr id="272384" name="Object 1024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685800" y="1981200"/>
          <a:ext cx="3810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3" name="Chart" r:id="rId3" imgW="3809910" imgH="4114935" progId="MSGraph.Chart.8">
                  <p:embed followColorScheme="full"/>
                </p:oleObj>
              </mc:Choice>
              <mc:Fallback>
                <p:oleObj name="Chart" r:id="rId3" imgW="3809910" imgH="4114935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38100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More people retiring over the next few years, than ever before…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610600" cy="1399032"/>
          </a:xfrm>
        </p:spPr>
        <p:txBody>
          <a:bodyPr>
            <a:noAutofit/>
          </a:bodyPr>
          <a:lstStyle/>
          <a:p>
            <a:r>
              <a:rPr lang="en-US" sz="4400" dirty="0" smtClean="0"/>
              <a:t>Turn and Talk to Teammate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800600" cy="5257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a problem of more people in the “</a:t>
            </a:r>
            <a:r>
              <a:rPr lang="en-US" sz="4000" dirty="0" smtClean="0">
                <a:solidFill>
                  <a:schemeClr val="accent2"/>
                </a:solidFill>
              </a:rPr>
              <a:t>dependency age group</a:t>
            </a:r>
            <a:r>
              <a:rPr lang="en-US" sz="4000" dirty="0" smtClean="0"/>
              <a:t>” and less in the working class?</a:t>
            </a:r>
            <a:endParaRPr lang="en-US" sz="4000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5181600" y="1905000"/>
          <a:ext cx="3810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7" name="Chart" r:id="rId3" imgW="3809910" imgH="4114935" progId="MSGraph.Chart.8">
                  <p:embed followColorScheme="full"/>
                </p:oleObj>
              </mc:Choice>
              <mc:Fallback>
                <p:oleObj name="Chart" r:id="rId3" imgW="3809910" imgH="4114935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05000"/>
                        <a:ext cx="38100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34290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Population</a:t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>Pyramids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410200" cy="4648200"/>
          </a:xfrm>
          <a:prstGeom prst="rect">
            <a:avLst/>
          </a:prstGeom>
          <a:noFill/>
        </p:spPr>
      </p:pic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482725" y="1"/>
            <a:ext cx="6553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" charset="0"/>
              </a:rPr>
              <a:t>Population Pyramid</a:t>
            </a:r>
            <a:br>
              <a:rPr lang="en-US" sz="4000" dirty="0">
                <a:solidFill>
                  <a:schemeClr val="bg1"/>
                </a:solidFill>
                <a:latin typeface="Times" charset="0"/>
              </a:rPr>
            </a:br>
            <a:r>
              <a:rPr lang="en-US" sz="4000" dirty="0">
                <a:solidFill>
                  <a:schemeClr val="bg1"/>
                </a:solidFill>
                <a:latin typeface="Times" charset="0"/>
              </a:rPr>
              <a:t>tracks age-sex groups (cohorts)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30275"/>
            <a:ext cx="7097713" cy="5548313"/>
          </a:xfrm>
          <a:prstGeom prst="rect">
            <a:avLst/>
          </a:prstGeom>
          <a:noFill/>
        </p:spPr>
      </p:pic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  <a:latin typeface="Times" charset="0"/>
              </a:rPr>
              <a:t>U.S. (slow growth)</a:t>
            </a:r>
            <a:endParaRPr lang="en-US" dirty="0">
              <a:solidFill>
                <a:schemeClr val="bg1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r>
              <a:rPr lang="en-US" dirty="0" err="1" smtClean="0"/>
              <a:t>gdp</a:t>
            </a:r>
            <a:r>
              <a:rPr lang="en-US" dirty="0" smtClean="0"/>
              <a:t> map </a:t>
            </a:r>
            <a:r>
              <a:rPr lang="en-US" sz="3200" dirty="0" smtClean="0"/>
              <a:t>(gross domestic product)</a:t>
            </a:r>
            <a:endParaRPr lang="en-US" sz="3200" dirty="0"/>
          </a:p>
        </p:txBody>
      </p:sp>
      <p:pic>
        <p:nvPicPr>
          <p:cNvPr id="4" name="Content Placeholder 3" descr="gdp1024x51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</p:spPr>
      </p:pic>
      <p:sp>
        <p:nvSpPr>
          <p:cNvPr id="5" name="Rectangle 4"/>
          <p:cNvSpPr/>
          <p:nvPr/>
        </p:nvSpPr>
        <p:spPr>
          <a:xfrm>
            <a:off x="3429000" y="5410200"/>
            <a:ext cx="5715000" cy="1447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OR…</a:t>
            </a:r>
          </a:p>
          <a:p>
            <a:pPr algn="ctr"/>
            <a:r>
              <a:rPr lang="en-US" i="1" dirty="0" smtClean="0"/>
              <a:t>GDP = </a:t>
            </a:r>
            <a:r>
              <a:rPr lang="en-US" i="1" dirty="0" smtClean="0">
                <a:hlinkClick r:id="rId3" tooltip="Consumption (economics)"/>
              </a:rPr>
              <a:t>private consumption</a:t>
            </a:r>
            <a:r>
              <a:rPr lang="en-US" i="1" dirty="0" smtClean="0"/>
              <a:t> + </a:t>
            </a:r>
            <a:r>
              <a:rPr lang="en-US" i="1" dirty="0" smtClean="0">
                <a:hlinkClick r:id="rId4" tooltip="Gross private domestic investment"/>
              </a:rPr>
              <a:t>gross investment</a:t>
            </a:r>
            <a:r>
              <a:rPr lang="en-US" i="1" dirty="0" smtClean="0"/>
              <a:t> + </a:t>
            </a:r>
            <a:r>
              <a:rPr lang="en-US" i="1" dirty="0" smtClean="0">
                <a:hlinkClick r:id="rId5" tooltip="Government spending"/>
              </a:rPr>
              <a:t>government spending</a:t>
            </a:r>
            <a:r>
              <a:rPr lang="en-US" i="1" dirty="0" smtClean="0"/>
              <a:t> + (</a:t>
            </a:r>
            <a:r>
              <a:rPr lang="en-US" i="1" dirty="0" smtClean="0">
                <a:hlinkClick r:id="rId6" tooltip="Export"/>
              </a:rPr>
              <a:t>exports</a:t>
            </a:r>
            <a:r>
              <a:rPr lang="en-US" i="1" dirty="0" smtClean="0"/>
              <a:t> − </a:t>
            </a:r>
            <a:r>
              <a:rPr lang="en-US" i="1" dirty="0" smtClean="0">
                <a:hlinkClick r:id="rId7" tooltip="Import"/>
              </a:rPr>
              <a:t>imports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000" y="5410200"/>
            <a:ext cx="5715000" cy="1447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 smtClean="0"/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GDP is a measure of a country's overall economic output. It is the market value of all final goods and services made within the borders of a country in a year.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30275"/>
            <a:ext cx="7097713" cy="5548313"/>
          </a:xfrm>
          <a:prstGeom prst="rect">
            <a:avLst/>
          </a:prstGeom>
          <a:noFill/>
        </p:spPr>
      </p:pic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  <a:latin typeface="Times" charset="0"/>
              </a:rPr>
              <a:t>Tanzania, Africa (rapid growth)</a:t>
            </a:r>
            <a:endParaRPr lang="en-US" dirty="0">
              <a:solidFill>
                <a:schemeClr val="bg1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latin typeface="Times" charset="0"/>
              </a:rPr>
              <a:t>Germany (effect of wars)</a:t>
            </a:r>
            <a:endParaRPr lang="en-US" sz="2400">
              <a:latin typeface="Times" charset="0"/>
            </a:endParaRPr>
          </a:p>
        </p:txBody>
      </p:sp>
      <p:pic>
        <p:nvPicPr>
          <p:cNvPr id="247812" name="Picture 4" descr="&#10;FIG03_008.JPG                                                  000089D5Macintosh HD                   B8D9BFD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23950"/>
            <a:ext cx="7645400" cy="573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>
                <a:latin typeface="Times" charset="0"/>
              </a:rPr>
              <a:t>Japan (effect of war)</a:t>
            </a:r>
            <a:endParaRPr lang="en-US">
              <a:latin typeface="Times" charset="0"/>
            </a:endParaRPr>
          </a:p>
        </p:txBody>
      </p:sp>
      <p:pic>
        <p:nvPicPr>
          <p:cNvPr id="248835" name="Picture 3" descr="z0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/>
          <a:stretch>
            <a:fillRect/>
          </a:stretch>
        </p:blipFill>
        <p:spPr>
          <a:xfrm>
            <a:off x="1524000" y="1000125"/>
            <a:ext cx="6858000" cy="580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097713" cy="5548312"/>
          </a:xfrm>
          <a:prstGeom prst="rect">
            <a:avLst/>
          </a:prstGeom>
          <a:noFill/>
        </p:spPr>
      </p:pic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  <a:latin typeface="Times" charset="0"/>
              </a:rPr>
              <a:t>China (One-child policy)</a:t>
            </a:r>
            <a:endParaRPr lang="en-US" dirty="0">
              <a:solidFill>
                <a:schemeClr val="bg1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" charset="0"/>
              </a:rPr>
              <a:t>Arabian Peninsula, 1980s</a:t>
            </a:r>
            <a:br>
              <a:rPr lang="en-US" sz="4000">
                <a:latin typeface="Times" charset="0"/>
              </a:rPr>
            </a:br>
            <a:r>
              <a:rPr lang="en-US" sz="4000">
                <a:latin typeface="Times" charset="0"/>
              </a:rPr>
              <a:t>Labor sending  :  Labor receiving</a:t>
            </a:r>
          </a:p>
        </p:txBody>
      </p:sp>
      <p:pic>
        <p:nvPicPr>
          <p:cNvPr id="2519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33600"/>
            <a:ext cx="8915400" cy="3702050"/>
          </a:xfrm>
          <a:ln/>
        </p:spPr>
      </p:pic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4495800" y="2133600"/>
            <a:ext cx="152400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42672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" charset="0"/>
              </a:rPr>
              <a:t>Sun City (Arizona)</a:t>
            </a:r>
            <a:r>
              <a:rPr lang="en-US" sz="3600" dirty="0" smtClean="0">
                <a:latin typeface="Times" charset="0"/>
              </a:rPr>
              <a:t> </a:t>
            </a:r>
            <a:r>
              <a:rPr lang="en-US" sz="4000" dirty="0" smtClean="0">
                <a:latin typeface="Times" charset="0"/>
              </a:rPr>
              <a:t/>
            </a:r>
            <a:br>
              <a:rPr lang="en-US" sz="4000" dirty="0" smtClean="0">
                <a:latin typeface="Times" charset="0"/>
              </a:rPr>
            </a:br>
            <a:endParaRPr lang="en-US" sz="2800" dirty="0">
              <a:latin typeface="Times" charset="0"/>
            </a:endParaRPr>
          </a:p>
        </p:txBody>
      </p:sp>
      <p:pic>
        <p:nvPicPr>
          <p:cNvPr id="2539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096000" cy="47656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24400" y="609600"/>
            <a:ext cx="4038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imes" charset="0"/>
              </a:rPr>
              <a:t>retirement community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autoUpdateAnimBg="0"/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FG02_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209472" cy="6826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610600" cy="139903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Population Pyramid Activity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Use the handout to work in your duos/trios to create the population pyramids</a:t>
            </a:r>
          </a:p>
          <a:p>
            <a:pPr>
              <a:buNone/>
            </a:pPr>
            <a:endParaRPr lang="en-US" sz="4400" dirty="0" smtClean="0"/>
          </a:p>
          <a:p>
            <a:r>
              <a:rPr lang="en-US" sz="4400" dirty="0" smtClean="0"/>
              <a:t>Canada and Bolivia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2368"/>
            <a:ext cx="4615688" cy="5945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5095" y="912368"/>
            <a:ext cx="4597955" cy="59456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912368"/>
            <a:ext cx="3429000" cy="687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>
                <a:latin typeface="Times" charset="0"/>
              </a:rPr>
              <a:t>Demographic Transition</a:t>
            </a:r>
            <a:endParaRPr lang="en-US" sz="2400">
              <a:latin typeface="Times" charset="0"/>
            </a:endParaRP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1447800" y="1524000"/>
            <a:ext cx="5492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latin typeface="Times" charset="0"/>
              </a:rPr>
              <a:t>Move from high birth and death rates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" charset="0"/>
              </a:rPr>
              <a:t>to low birth and death rates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1447800" y="2971800"/>
            <a:ext cx="4613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latin typeface="Times" charset="0"/>
              </a:rPr>
              <a:t>Took centuries of development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" charset="0"/>
              </a:rPr>
              <a:t>for Core to make transition</a:t>
            </a: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1447800" y="4495800"/>
            <a:ext cx="7162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latin typeface="Times" charset="0"/>
              </a:rPr>
              <a:t>More difficult for Periphery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" charset="0"/>
              </a:rPr>
              <a:t>to make transition without its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" charset="0"/>
              </a:rPr>
              <a:t>own capital, skills, education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" charset="0"/>
              </a:rPr>
              <a:t>	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 autoUpdateAnimBg="0"/>
      <p:bldP spid="151559" grpId="0" autoUpdateAnimBg="0"/>
      <p:bldP spid="15156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r>
              <a:rPr lang="en-US" dirty="0" err="1" smtClean="0"/>
              <a:t>hiv</a:t>
            </a:r>
            <a:r>
              <a:rPr lang="en-US" dirty="0" smtClean="0"/>
              <a:t>/aids map</a:t>
            </a:r>
            <a:endParaRPr lang="en-US" dirty="0"/>
          </a:p>
        </p:txBody>
      </p:sp>
      <p:pic>
        <p:nvPicPr>
          <p:cNvPr id="4" name="Content Placeholder 3" descr="hiv1024x51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dirty="0">
                <a:latin typeface="Times" charset="0"/>
              </a:rPr>
              <a:t>Demographic Transition</a:t>
            </a:r>
            <a:endParaRPr lang="en-US" sz="2400" dirty="0">
              <a:latin typeface="Times" charset="0"/>
            </a:endParaRPr>
          </a:p>
        </p:txBody>
      </p:sp>
      <p:pic>
        <p:nvPicPr>
          <p:cNvPr id="237572" name="Picture 4" descr="&#10;FIG03_019.JPG                                                  000089D5Macintosh HD                   B8D9BFD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44000" cy="52117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3505200"/>
            <a:ext cx="1447800" cy="14773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Hunter-Gather Societies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Early Agriculture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3200400"/>
            <a:ext cx="14478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Agricultural-Industrial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3429000"/>
            <a:ext cx="1066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Industrial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3505200"/>
            <a:ext cx="12954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Modern Industrial - 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600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Stage 1		    Stage 2		Stage 3		Stage 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14600"/>
            <a:ext cx="4191000" cy="358140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Times" charset="0"/>
              </a:rPr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0" y="0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" charset="0"/>
              </a:rPr>
              <a:t>Stages </a:t>
            </a:r>
            <a:r>
              <a:rPr lang="en-US" sz="3600" dirty="0" smtClean="0">
                <a:solidFill>
                  <a:schemeClr val="bg1"/>
                </a:solidFill>
                <a:latin typeface="Times" charset="0"/>
              </a:rPr>
              <a:t>of Demographic</a:t>
            </a:r>
            <a:r>
              <a:rPr lang="en-US" sz="3600" dirty="0">
                <a:solidFill>
                  <a:schemeClr val="bg1"/>
                </a:solidFill>
                <a:latin typeface="Times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" charset="0"/>
              </a:rPr>
              <a:t>Transition</a:t>
            </a:r>
            <a:endParaRPr lang="en-US" sz="3600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2819400" y="685800"/>
            <a:ext cx="6019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/>
            <a:r>
              <a:rPr lang="en-US" sz="3600" dirty="0" smtClean="0">
                <a:solidFill>
                  <a:srgbClr val="FF1C1C"/>
                </a:solidFill>
                <a:latin typeface="Times" charset="0"/>
              </a:rPr>
              <a:t>1</a:t>
            </a:r>
            <a:r>
              <a:rPr lang="en-US" sz="3600" dirty="0">
                <a:solidFill>
                  <a:srgbClr val="FF1C1C"/>
                </a:solidFill>
                <a:latin typeface="Times" charset="0"/>
              </a:rPr>
              <a:t>. </a:t>
            </a:r>
            <a:r>
              <a:rPr lang="en-US" sz="3600" dirty="0" smtClean="0">
                <a:solidFill>
                  <a:srgbClr val="FF1C1C"/>
                </a:solidFill>
                <a:latin typeface="Times" charset="0"/>
              </a:rPr>
              <a:t>Pre-Agricultural/early Agriculture</a:t>
            </a:r>
            <a:endParaRPr lang="en-US" sz="2800" dirty="0">
              <a:solidFill>
                <a:schemeClr val="bg1"/>
              </a:solidFill>
              <a:latin typeface="Times" charset="0"/>
            </a:endParaRPr>
          </a:p>
          <a:p>
            <a:pPr marL="342900" indent="-342900" algn="l">
              <a:lnSpc>
                <a:spcPct val="140000"/>
              </a:lnSpc>
            </a:pPr>
            <a:r>
              <a:rPr lang="en-US" sz="2800" dirty="0">
                <a:solidFill>
                  <a:schemeClr val="bg1"/>
                </a:solidFill>
                <a:latin typeface="Times" charset="0"/>
              </a:rPr>
              <a:t>    (high birth/death rates)</a:t>
            </a:r>
          </a:p>
          <a:p>
            <a:pPr marL="342900" indent="-342900" algn="l">
              <a:lnSpc>
                <a:spcPct val="140000"/>
              </a:lnSpc>
            </a:pPr>
            <a:endParaRPr lang="en-US" sz="2800" dirty="0">
              <a:solidFill>
                <a:schemeClr val="bg1"/>
              </a:solidFill>
              <a:latin typeface="Times" charset="0"/>
            </a:endParaRPr>
          </a:p>
          <a:p>
            <a:pPr marL="342900" indent="-342900" algn="l">
              <a:lnSpc>
                <a:spcPct val="140000"/>
              </a:lnSpc>
            </a:pPr>
            <a:r>
              <a:rPr lang="en-US" sz="2800" dirty="0">
                <a:solidFill>
                  <a:schemeClr val="bg1"/>
                </a:solidFill>
                <a:latin typeface="Times" charset="0"/>
              </a:rPr>
              <a:t>	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2927350" y="2475131"/>
            <a:ext cx="4743450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3600" dirty="0">
                <a:solidFill>
                  <a:srgbClr val="FF1C1C"/>
                </a:solidFill>
                <a:latin typeface="Times" charset="0"/>
              </a:rPr>
              <a:t>2. </a:t>
            </a:r>
            <a:r>
              <a:rPr lang="en-US" sz="3600" dirty="0" smtClean="0">
                <a:solidFill>
                  <a:srgbClr val="FF1C1C"/>
                </a:solidFill>
                <a:latin typeface="Times" charset="0"/>
              </a:rPr>
              <a:t>Agricultural &amp; early </a:t>
            </a:r>
            <a:r>
              <a:rPr lang="en-US" sz="3600" dirty="0">
                <a:solidFill>
                  <a:srgbClr val="FF1C1C"/>
                </a:solidFill>
                <a:latin typeface="Times" charset="0"/>
              </a:rPr>
              <a:t>Industrialization</a:t>
            </a:r>
            <a:endParaRPr lang="en-US" sz="2800" dirty="0">
              <a:solidFill>
                <a:schemeClr val="bg1"/>
              </a:solidFill>
              <a:latin typeface="Times" charset="0"/>
            </a:endParaRPr>
          </a:p>
          <a:p>
            <a:pPr algn="l">
              <a:lnSpc>
                <a:spcPct val="140000"/>
              </a:lnSpc>
            </a:pPr>
            <a:r>
              <a:rPr lang="en-US" sz="2800" dirty="0">
                <a:solidFill>
                  <a:schemeClr val="bg1"/>
                </a:solidFill>
                <a:latin typeface="Times" charset="0"/>
              </a:rPr>
              <a:t>	(better sanitation)</a:t>
            </a:r>
          </a:p>
          <a:p>
            <a:pPr algn="l">
              <a:lnSpc>
                <a:spcPct val="140000"/>
              </a:lnSpc>
            </a:pPr>
            <a:endParaRPr lang="en-US" sz="2800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2895600" y="4267200"/>
            <a:ext cx="570865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3600" dirty="0">
                <a:solidFill>
                  <a:srgbClr val="FF1C1C"/>
                </a:solidFill>
                <a:latin typeface="Times" charset="0"/>
              </a:rPr>
              <a:t>3. Developed industrialization</a:t>
            </a:r>
            <a:endParaRPr lang="en-US" sz="2800" dirty="0">
              <a:solidFill>
                <a:schemeClr val="bg1"/>
              </a:solidFill>
              <a:latin typeface="Times" charset="0"/>
            </a:endParaRPr>
          </a:p>
          <a:p>
            <a:pPr algn="l">
              <a:lnSpc>
                <a:spcPct val="140000"/>
              </a:lnSpc>
            </a:pPr>
            <a:r>
              <a:rPr lang="en-US" sz="2800" dirty="0">
                <a:solidFill>
                  <a:schemeClr val="bg1"/>
                </a:solidFill>
                <a:latin typeface="Times" charset="0"/>
              </a:rPr>
              <a:t>	 (better health care)</a:t>
            </a: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2895600" y="5410200"/>
            <a:ext cx="574675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3600" dirty="0">
                <a:solidFill>
                  <a:srgbClr val="FF1C1C"/>
                </a:solidFill>
                <a:latin typeface="Times" charset="0"/>
              </a:rPr>
              <a:t>4. Post-Industrial Equilibrium</a:t>
            </a:r>
            <a:r>
              <a:rPr lang="en-US" sz="2800" dirty="0">
                <a:solidFill>
                  <a:schemeClr val="bg1"/>
                </a:solidFill>
                <a:latin typeface="Times" charset="0"/>
              </a:rPr>
              <a:t> </a:t>
            </a:r>
          </a:p>
          <a:p>
            <a:pPr algn="l">
              <a:lnSpc>
                <a:spcPct val="140000"/>
              </a:lnSpc>
            </a:pPr>
            <a:r>
              <a:rPr lang="en-US" sz="2800" dirty="0">
                <a:solidFill>
                  <a:schemeClr val="bg1"/>
                </a:solidFill>
                <a:latin typeface="Times" charset="0"/>
              </a:rPr>
              <a:t>	 (low birth/death rates)</a:t>
            </a:r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228600" y="3657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rgbClr val="FF1C1C"/>
                </a:solidFill>
                <a:latin typeface="Times" charset="0"/>
              </a:rPr>
              <a:t>1</a:t>
            </a: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838200" y="3657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rgbClr val="FF1C1C"/>
                </a:solidFill>
                <a:latin typeface="Times" charset="0"/>
              </a:rPr>
              <a:t>2</a:t>
            </a: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1524000" y="3657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rgbClr val="FF1C1C"/>
                </a:solidFill>
                <a:latin typeface="Times" charset="0"/>
              </a:rPr>
              <a:t>3</a:t>
            </a:r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2209800" y="3657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rgbClr val="FF1C1C"/>
                </a:solidFill>
                <a:latin typeface="Times" charset="0"/>
              </a:rPr>
              <a:t>4</a:t>
            </a:r>
          </a:p>
        </p:txBody>
      </p:sp>
      <p:pic>
        <p:nvPicPr>
          <p:cNvPr id="93203" name="Picture 19" descr="&#10;FIG03_019.JPG                                                  000089D5Macintosh HD                   B8D9BFD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667000" cy="151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3" grpId="0" autoUpdateAnimBg="0"/>
      <p:bldP spid="93195" grpId="0" autoUpdateAnimBg="0"/>
      <p:bldP spid="93196" grpId="0" autoUpdateAnimBg="0"/>
      <p:bldP spid="93197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4724400" cy="156130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Stage 5?</a:t>
            </a:r>
            <a:endParaRPr lang="en-US" sz="6600" dirty="0"/>
          </a:p>
        </p:txBody>
      </p:sp>
      <p:pic>
        <p:nvPicPr>
          <p:cNvPr id="5" name="Content Placeholder 4" descr="dtmpopulationpyramids-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5036608" cy="377745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457200"/>
            <a:ext cx="34290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 smtClean="0"/>
              <a:t>Stage five </a:t>
            </a:r>
            <a:r>
              <a:rPr lang="en-US" dirty="0" smtClean="0"/>
              <a:t>has been added by some demographers to illustrate changes in  population seen in MDCs which have below replacement level  fertility rates (&lt;2.1).   </a:t>
            </a:r>
          </a:p>
          <a:p>
            <a:r>
              <a:rPr lang="en-US" dirty="0" smtClean="0"/>
              <a:t>Most European countries have death rates which are above birth rates and are considered to be in stage five.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9" name="Picture 3" descr="FG02_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889000"/>
            <a:ext cx="7681913" cy="5080000"/>
          </a:xfrm>
          <a:prstGeom prst="rect">
            <a:avLst/>
          </a:prstGeom>
          <a:noFill/>
        </p:spPr>
      </p:pic>
      <p:sp>
        <p:nvSpPr>
          <p:cNvPr id="260100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  <a:noFill/>
          <a:ln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" charset="0"/>
              </a:rPr>
              <a:t>Demographic Transition in Denmark</a:t>
            </a:r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0" y="6019800"/>
            <a:ext cx="9296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Times" charset="0"/>
              </a:rPr>
              <a:t>MDC (More Developed Country) CORE (</a:t>
            </a:r>
            <a:r>
              <a:rPr lang="en-US" sz="2800" dirty="0">
                <a:solidFill>
                  <a:schemeClr val="bg1"/>
                </a:solidFill>
                <a:latin typeface="Times" charset="0"/>
              </a:rPr>
              <a:t>low birth/death rates)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FG02_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618413" cy="5080000"/>
          </a:xfrm>
          <a:prstGeom prst="rect">
            <a:avLst/>
          </a:prstGeom>
          <a:noFill/>
        </p:spPr>
      </p:pic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Demographic Transition in Chile</a:t>
            </a:r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0" y="6096000"/>
            <a:ext cx="920791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000" dirty="0" smtClean="0">
                <a:solidFill>
                  <a:schemeClr val="bg1"/>
                </a:solidFill>
                <a:latin typeface="Times" charset="0"/>
              </a:rPr>
              <a:t>NIC (Newly Industrialized Country) SEMI-PERIPHERY</a:t>
            </a:r>
            <a:endParaRPr lang="en-US" sz="3000" dirty="0">
              <a:solidFill>
                <a:schemeClr val="bg1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Demographic Transition in Cape Verde, Africa</a:t>
            </a:r>
            <a:br>
              <a:rPr lang="en-US" sz="2600" b="1" dirty="0" smtClean="0"/>
            </a:br>
            <a:endParaRPr lang="en-US" sz="2600" dirty="0">
              <a:latin typeface="Times" charset="0"/>
            </a:endParaRPr>
          </a:p>
        </p:txBody>
      </p:sp>
      <p:pic>
        <p:nvPicPr>
          <p:cNvPr id="258052" name="Picture 4" descr="FG02_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618413" cy="5080000"/>
          </a:xfrm>
          <a:prstGeom prst="rect">
            <a:avLst/>
          </a:prstGeom>
          <a:noFill/>
        </p:spPr>
      </p:pic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0" y="621665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" charset="0"/>
              </a:rPr>
              <a:t>LDC (Less Developed Country) PERIPHERY (</a:t>
            </a:r>
            <a:r>
              <a:rPr lang="en-US" sz="2400" dirty="0">
                <a:solidFill>
                  <a:schemeClr val="bg1"/>
                </a:solidFill>
                <a:latin typeface="Times" charset="0"/>
              </a:rPr>
              <a:t>high birth/death rates)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latin typeface="Times" charset="0"/>
              </a:rPr>
              <a:t>POPULATION GROWTH</a:t>
            </a:r>
            <a:endParaRPr lang="en-US" sz="2400" dirty="0">
              <a:latin typeface="Times" charset="0"/>
            </a:endParaRPr>
          </a:p>
        </p:txBody>
      </p:sp>
      <p:pic>
        <p:nvPicPr>
          <p:cNvPr id="154629" name="Picture 5" descr="&#10;FIG03_030.JPG                                                  000089D5Macintosh HD                   B8D9BFD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1550"/>
            <a:ext cx="7848600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4316"/>
            <a:ext cx="4495800" cy="5853684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5410200" y="1524000"/>
            <a:ext cx="33528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Population growth</a:t>
            </a:r>
          </a:p>
          <a:p>
            <a:pPr algn="l"/>
            <a:r>
              <a:rPr lang="en-US" sz="3200">
                <a:solidFill>
                  <a:schemeClr val="bg1"/>
                </a:solidFill>
              </a:rPr>
              <a:t>in Periphery:</a:t>
            </a:r>
          </a:p>
          <a:p>
            <a:pPr algn="l"/>
            <a:endParaRPr lang="en-US" sz="3200">
              <a:solidFill>
                <a:schemeClr val="bg1"/>
              </a:solidFill>
            </a:endParaRPr>
          </a:p>
          <a:p>
            <a:pPr algn="l"/>
            <a:r>
              <a:rPr lang="en-US" sz="3200">
                <a:solidFill>
                  <a:srgbClr val="FF1C1C"/>
                </a:solidFill>
              </a:rPr>
              <a:t>Cause</a:t>
            </a:r>
            <a:r>
              <a:rPr lang="en-US" sz="3200">
                <a:solidFill>
                  <a:schemeClr val="bg1"/>
                </a:solidFill>
              </a:rPr>
              <a:t> or </a:t>
            </a:r>
            <a:r>
              <a:rPr lang="en-US" sz="3200">
                <a:solidFill>
                  <a:srgbClr val="FF1C1C"/>
                </a:solidFill>
              </a:rPr>
              <a:t>symptom</a:t>
            </a:r>
            <a:endParaRPr lang="en-US" sz="3200">
              <a:solidFill>
                <a:schemeClr val="bg1"/>
              </a:solidFill>
            </a:endParaRPr>
          </a:p>
          <a:p>
            <a:pPr algn="l"/>
            <a:r>
              <a:rPr lang="en-US" sz="3200">
                <a:solidFill>
                  <a:schemeClr val="bg1"/>
                </a:solidFill>
              </a:rPr>
              <a:t>of poverty and environmental degradation?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152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2012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124200"/>
            <a:ext cx="228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6750" y="2895600"/>
            <a:ext cx="228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FG02_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618413" cy="5080000"/>
          </a:xfrm>
          <a:prstGeom prst="rect">
            <a:avLst/>
          </a:prstGeom>
          <a:noFill/>
        </p:spPr>
      </p:pic>
      <p:sp>
        <p:nvSpPr>
          <p:cNvPr id="276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smtClean="0">
                <a:latin typeface="Times" charset="0"/>
              </a:rPr>
              <a:t>Total Fertility Rate (TFR)</a:t>
            </a:r>
            <a:r>
              <a:rPr lang="en-US" sz="2400" dirty="0">
                <a:latin typeface="Times" charset="0"/>
              </a:rPr>
              <a:t/>
            </a:r>
            <a:br>
              <a:rPr lang="en-US" sz="2400" dirty="0">
                <a:latin typeface="Times" charset="0"/>
              </a:rPr>
            </a:br>
            <a:r>
              <a:rPr lang="en-US" sz="2800" dirty="0">
                <a:latin typeface="Times" charset="0"/>
              </a:rPr>
              <a:t>(# children per woman of childbearing age)</a:t>
            </a:r>
            <a:endParaRPr lang="en-US" sz="2400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G02_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008760" cy="4673600"/>
          </a:xfrm>
          <a:prstGeom prst="rect">
            <a:avLst/>
          </a:prstGeom>
          <a:noFill/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3000375" y="6096000"/>
            <a:ext cx="384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Not confirmed in reality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Thomas Malthus’ </a:t>
            </a:r>
            <a:r>
              <a:rPr lang="en-US" sz="3200" dirty="0">
                <a:solidFill>
                  <a:schemeClr val="bg1"/>
                </a:solidFill>
              </a:rPr>
              <a:t>Theory of “Overpopulation”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r>
              <a:rPr lang="en-US" dirty="0" smtClean="0"/>
              <a:t>energy consumption</a:t>
            </a:r>
            <a:endParaRPr lang="en-US" dirty="0"/>
          </a:p>
        </p:txBody>
      </p:sp>
      <p:pic>
        <p:nvPicPr>
          <p:cNvPr id="4" name="Content Placeholder 3" descr="energyconsump1024x51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Reading Due Thursday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Thomas Malthus</a:t>
            </a:r>
          </a:p>
          <a:p>
            <a:r>
              <a:rPr lang="en-US" dirty="0" smtClean="0"/>
              <a:t>After reading the article, “An Essay on the Principle of Population” respond to the following questions in a typed, double-spaced, 2-3 page response.</a:t>
            </a:r>
          </a:p>
          <a:p>
            <a:pPr>
              <a:buNone/>
            </a:pPr>
            <a:r>
              <a:rPr lang="en-US" dirty="0" smtClean="0"/>
              <a:t>Nicholas </a:t>
            </a:r>
            <a:r>
              <a:rPr lang="en-US" dirty="0" err="1" smtClean="0"/>
              <a:t>Eberstadt</a:t>
            </a:r>
            <a:endParaRPr lang="en-US" dirty="0" smtClean="0"/>
          </a:p>
          <a:p>
            <a:r>
              <a:rPr lang="en-US" dirty="0" smtClean="0"/>
              <a:t>After reading the article, “Population Implosion” respond to the following questions in a typed, double-spaced, 2-3 page response.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1C1C"/>
                </a:solidFill>
                <a:latin typeface="Times" charset="0"/>
              </a:rPr>
              <a:t>Density</a:t>
            </a:r>
            <a:r>
              <a:rPr lang="en-US">
                <a:latin typeface="Times" charset="0"/>
              </a:rPr>
              <a:t> of World Population</a:t>
            </a:r>
          </a:p>
        </p:txBody>
      </p:sp>
      <p:pic>
        <p:nvPicPr>
          <p:cNvPr id="171011" name="Picture 3" descr="worldpopulationdensit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9144000" cy="4818063"/>
          </a:xfrm>
        </p:spPr>
      </p:pic>
      <p:sp>
        <p:nvSpPr>
          <p:cNvPr id="4" name="Rounded Rectangle 3"/>
          <p:cNvSpPr/>
          <p:nvPr/>
        </p:nvSpPr>
        <p:spPr>
          <a:xfrm>
            <a:off x="4191000" y="5181600"/>
            <a:ext cx="49530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/>
              <a:t>Create your own Population Density Map. Use any colors you want just put them in the key to represent density.</a:t>
            </a:r>
          </a:p>
          <a:p>
            <a:pPr algn="ctr"/>
            <a:r>
              <a:rPr lang="en-US" sz="1900" dirty="0" smtClean="0"/>
              <a:t>You will be graded on accuracy and neatness.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Warm Up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Read de </a:t>
            </a:r>
            <a:r>
              <a:rPr lang="en-US" sz="5400" dirty="0" err="1" smtClean="0"/>
              <a:t>Blij</a:t>
            </a:r>
            <a:r>
              <a:rPr lang="en-US" sz="5400" dirty="0" smtClean="0"/>
              <a:t> article on Overpopulation and answer questions on the back.</a:t>
            </a:r>
            <a:endParaRPr lang="en-US" sz="5400" dirty="0"/>
          </a:p>
        </p:txBody>
      </p:sp>
      <p:pic>
        <p:nvPicPr>
          <p:cNvPr id="4" name="Picture 3" descr="deBlij_Monocle_Musta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-419100"/>
            <a:ext cx="667456" cy="838200"/>
          </a:xfrm>
          <a:prstGeom prst="rect">
            <a:avLst/>
          </a:prstGeom>
        </p:spPr>
      </p:pic>
      <p:pic>
        <p:nvPicPr>
          <p:cNvPr id="5" name="Picture 4" descr="deBlij_Monocle_Musta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1219200"/>
            <a:ext cx="667456" cy="838200"/>
          </a:xfrm>
          <a:prstGeom prst="rect">
            <a:avLst/>
          </a:prstGeom>
        </p:spPr>
      </p:pic>
      <p:pic>
        <p:nvPicPr>
          <p:cNvPr id="6" name="Picture 5" descr="deBlij_Monocle_Musta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5334000"/>
            <a:ext cx="667456" cy="838200"/>
          </a:xfrm>
          <a:prstGeom prst="rect">
            <a:avLst/>
          </a:prstGeom>
        </p:spPr>
      </p:pic>
      <p:pic>
        <p:nvPicPr>
          <p:cNvPr id="7" name="Picture 6" descr="deBlij_Monocle_Musta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219200"/>
            <a:ext cx="667456" cy="838200"/>
          </a:xfrm>
          <a:prstGeom prst="rect">
            <a:avLst/>
          </a:prstGeom>
        </p:spPr>
      </p:pic>
      <p:pic>
        <p:nvPicPr>
          <p:cNvPr id="8" name="Picture 7" descr="deBlij_Monocle_Musta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6019800"/>
            <a:ext cx="667456" cy="838200"/>
          </a:xfrm>
          <a:prstGeom prst="rect">
            <a:avLst/>
          </a:prstGeom>
        </p:spPr>
      </p:pic>
      <p:pic>
        <p:nvPicPr>
          <p:cNvPr id="9" name="Picture 8" descr="deBlij_Monocle_Musta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0"/>
            <a:ext cx="667456" cy="838200"/>
          </a:xfrm>
          <a:prstGeom prst="rect">
            <a:avLst/>
          </a:prstGeom>
        </p:spPr>
      </p:pic>
      <p:pic>
        <p:nvPicPr>
          <p:cNvPr id="10" name="Picture 9" descr="deBlij_Monocle_Musta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2400" y="2743200"/>
            <a:ext cx="667456" cy="838200"/>
          </a:xfrm>
          <a:prstGeom prst="rect">
            <a:avLst/>
          </a:prstGeom>
        </p:spPr>
      </p:pic>
      <p:pic>
        <p:nvPicPr>
          <p:cNvPr id="11" name="Picture 10" descr="deBlij_Monocle_Musta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219200"/>
            <a:ext cx="667456" cy="838200"/>
          </a:xfrm>
          <a:prstGeom prst="rect">
            <a:avLst/>
          </a:prstGeom>
        </p:spPr>
      </p:pic>
      <p:pic>
        <p:nvPicPr>
          <p:cNvPr id="12" name="Picture 11" descr="deBlij_Monocle_Musta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419600"/>
            <a:ext cx="667456" cy="838200"/>
          </a:xfrm>
          <a:prstGeom prst="rect">
            <a:avLst/>
          </a:prstGeom>
        </p:spPr>
      </p:pic>
      <p:pic>
        <p:nvPicPr>
          <p:cNvPr id="13" name="Picture 12" descr="deBlij_Monocle_Musta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6544" y="3886200"/>
            <a:ext cx="667456" cy="838200"/>
          </a:xfrm>
          <a:prstGeom prst="rect">
            <a:avLst/>
          </a:prstGeom>
        </p:spPr>
      </p:pic>
      <p:pic>
        <p:nvPicPr>
          <p:cNvPr id="14" name="Picture 13" descr="deBlij_Monocle_Musta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667456" cy="838200"/>
          </a:xfrm>
          <a:prstGeom prst="rect">
            <a:avLst/>
          </a:prstGeom>
        </p:spPr>
      </p:pic>
      <p:pic>
        <p:nvPicPr>
          <p:cNvPr id="15" name="Picture 14" descr="deBlij_Monocle_Musta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5486400"/>
            <a:ext cx="667456" cy="838200"/>
          </a:xfrm>
          <a:prstGeom prst="rect">
            <a:avLst/>
          </a:prstGeom>
        </p:spPr>
      </p:pic>
      <p:pic>
        <p:nvPicPr>
          <p:cNvPr id="16" name="Picture 15" descr="deBlij_Monocle_Musta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9600" y="228600"/>
            <a:ext cx="667456" cy="838200"/>
          </a:xfrm>
          <a:prstGeom prst="rect">
            <a:avLst/>
          </a:prstGeom>
        </p:spPr>
      </p:pic>
      <p:pic>
        <p:nvPicPr>
          <p:cNvPr id="17" name="Picture 16" descr="deBlij_Monocle_Musta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800" y="5715000"/>
            <a:ext cx="667456" cy="838200"/>
          </a:xfrm>
          <a:prstGeom prst="rect">
            <a:avLst/>
          </a:prstGeom>
        </p:spPr>
      </p:pic>
      <p:pic>
        <p:nvPicPr>
          <p:cNvPr id="18" name="Picture 17" descr="deBlij_Monocle_Musta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5257800"/>
            <a:ext cx="667456" cy="838200"/>
          </a:xfrm>
          <a:prstGeom prst="rect">
            <a:avLst/>
          </a:prstGeom>
        </p:spPr>
      </p:pic>
      <p:pic>
        <p:nvPicPr>
          <p:cNvPr id="19" name="Picture 18" descr="deBlij_Monocle_Musta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124200"/>
            <a:ext cx="667456" cy="838200"/>
          </a:xfrm>
          <a:prstGeom prst="rect">
            <a:avLst/>
          </a:prstGeom>
        </p:spPr>
      </p:pic>
      <p:pic>
        <p:nvPicPr>
          <p:cNvPr id="84994" name="Picture 2" descr="http://butteronmysweetpotato.files.wordpress.com/2010/09/mr_peanut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2374900" cy="237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76288"/>
            <a:ext cx="8374856" cy="173831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Overpopulation Monday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971800"/>
            <a:ext cx="8062912" cy="103108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10.01.12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r>
              <a:rPr lang="en-US" dirty="0" smtClean="0"/>
              <a:t>child mortality rate map</a:t>
            </a:r>
            <a:endParaRPr lang="en-US" dirty="0"/>
          </a:p>
        </p:txBody>
      </p:sp>
      <p:pic>
        <p:nvPicPr>
          <p:cNvPr id="4" name="Content Placeholder 3" descr="childmort1024x51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42110</TotalTime>
  <Words>1055</Words>
  <Application>Microsoft Office PowerPoint</Application>
  <PresentationFormat>On-screen Show (4:3)</PresentationFormat>
  <Paragraphs>282</Paragraphs>
  <Slides>83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Arial</vt:lpstr>
      <vt:lpstr>Calibri</vt:lpstr>
      <vt:lpstr>Century Gothic</vt:lpstr>
      <vt:lpstr>Tahoma</vt:lpstr>
      <vt:lpstr>Times</vt:lpstr>
      <vt:lpstr>Verdana</vt:lpstr>
      <vt:lpstr>Wingdings 2</vt:lpstr>
      <vt:lpstr>Verve</vt:lpstr>
      <vt:lpstr>Chart</vt:lpstr>
      <vt:lpstr>Population</vt:lpstr>
      <vt:lpstr>Warm Up</vt:lpstr>
      <vt:lpstr>world map</vt:lpstr>
      <vt:lpstr>Cartogram?</vt:lpstr>
      <vt:lpstr>population map</vt:lpstr>
      <vt:lpstr>gdp map (gross domestic product)</vt:lpstr>
      <vt:lpstr>hiv/aids map</vt:lpstr>
      <vt:lpstr>energy consumption</vt:lpstr>
      <vt:lpstr>child mortality rate map</vt:lpstr>
      <vt:lpstr>healthcare expense map</vt:lpstr>
      <vt:lpstr>Think – Pair – Share </vt:lpstr>
      <vt:lpstr>Population</vt:lpstr>
      <vt:lpstr>Population Terms</vt:lpstr>
      <vt:lpstr>TFR: Total Fertility Rate</vt:lpstr>
      <vt:lpstr>World Total Fertility Rate</vt:lpstr>
      <vt:lpstr>Population Geography</vt:lpstr>
      <vt:lpstr>Cultural Hearths of Civilization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 by continents</vt:lpstr>
      <vt:lpstr>Density of World Population</vt:lpstr>
      <vt:lpstr>PowerPoint Presentation</vt:lpstr>
      <vt:lpstr>Turn and Talk to Teammate</vt:lpstr>
      <vt:lpstr>PowerPoint Presentation</vt:lpstr>
      <vt:lpstr>PowerPoint Presentation</vt:lpstr>
      <vt:lpstr>Population</vt:lpstr>
      <vt:lpstr>Population Densities (people/mi2)</vt:lpstr>
      <vt:lpstr>High density  in Bangladesh</vt:lpstr>
      <vt:lpstr>PowerPoint Presentation</vt:lpstr>
      <vt:lpstr>PowerPoint Presentation</vt:lpstr>
      <vt:lpstr>Census:  Count of population and its characteristics  </vt:lpstr>
      <vt:lpstr>Census: Count of population  and its characteristics  </vt:lpstr>
      <vt:lpstr>Census: Count of population  and its characteristics  </vt:lpstr>
      <vt:lpstr>Census: Count of population  and its characteristics  </vt:lpstr>
      <vt:lpstr>Rate of Natural Increase (RNI)</vt:lpstr>
      <vt:lpstr>National population growth</vt:lpstr>
      <vt:lpstr>Population increase and decrease</vt:lpstr>
      <vt:lpstr>World Birth Rate (births per 1,000 population)</vt:lpstr>
      <vt:lpstr>Doubling Time</vt:lpstr>
      <vt:lpstr>World Death Rate  (deaths per 1,000 population)</vt:lpstr>
      <vt:lpstr>PowerPoint Presentation</vt:lpstr>
      <vt:lpstr>PowerPoint Presentation</vt:lpstr>
      <vt:lpstr>Infant mortality rate (deaths of infants &lt;1 year old)</vt:lpstr>
      <vt:lpstr>Life Expectancy at Birth</vt:lpstr>
      <vt:lpstr>PowerPoint Presentation</vt:lpstr>
      <vt:lpstr>A moment to process…</vt:lpstr>
      <vt:lpstr>AGE DYNAMICS</vt:lpstr>
      <vt:lpstr>Dependency Ratio</vt:lpstr>
      <vt:lpstr>“The Core”</vt:lpstr>
      <vt:lpstr>“Graying of the Core”</vt:lpstr>
      <vt:lpstr> Baby Bust  (1965-1980)</vt:lpstr>
      <vt:lpstr>Baby Boom impacts yet to come</vt:lpstr>
      <vt:lpstr>Turn and Talk to Teammate</vt:lpstr>
      <vt:lpstr>Population Pyramids</vt:lpstr>
      <vt:lpstr>PowerPoint Presentation</vt:lpstr>
      <vt:lpstr>PowerPoint Presentation</vt:lpstr>
      <vt:lpstr>PowerPoint Presentation</vt:lpstr>
      <vt:lpstr>Germany (effect of wars)</vt:lpstr>
      <vt:lpstr>Japan (effect of war)</vt:lpstr>
      <vt:lpstr>PowerPoint Presentation</vt:lpstr>
      <vt:lpstr>Arabian Peninsula, 1980s Labor sending  :  Labor receiving</vt:lpstr>
      <vt:lpstr>Sun City (Arizona)  </vt:lpstr>
      <vt:lpstr>PowerPoint Presentation</vt:lpstr>
      <vt:lpstr>Population Pyramid Activity</vt:lpstr>
      <vt:lpstr>PowerPoint Presentation</vt:lpstr>
      <vt:lpstr>Demographic Transition</vt:lpstr>
      <vt:lpstr>Demographic Transition</vt:lpstr>
      <vt:lpstr>PowerPoint Presentation</vt:lpstr>
      <vt:lpstr>Stage 5?</vt:lpstr>
      <vt:lpstr>Demographic Transition in Denmark</vt:lpstr>
      <vt:lpstr>PowerPoint Presentation</vt:lpstr>
      <vt:lpstr>Demographic Transition in Cape Verde, Africa </vt:lpstr>
      <vt:lpstr>POPULATION GROWTH</vt:lpstr>
      <vt:lpstr>PowerPoint Presentation</vt:lpstr>
      <vt:lpstr>Total Fertility Rate (TFR) (# children per woman of childbearing age)</vt:lpstr>
      <vt:lpstr>PowerPoint Presentation</vt:lpstr>
      <vt:lpstr>Reading Due Thursday</vt:lpstr>
      <vt:lpstr>Density of World Population</vt:lpstr>
      <vt:lpstr>Warm Up</vt:lpstr>
      <vt:lpstr>Overpopulation Monday</vt:lpstr>
    </vt:vector>
  </TitlesOfParts>
  <Company>CCISD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tparsons</dc:creator>
  <cp:lastModifiedBy>Parsons, Todd</cp:lastModifiedBy>
  <cp:revision>1596</cp:revision>
  <dcterms:created xsi:type="dcterms:W3CDTF">2010-09-24T00:11:21Z</dcterms:created>
  <dcterms:modified xsi:type="dcterms:W3CDTF">2015-11-05T13:50:24Z</dcterms:modified>
</cp:coreProperties>
</file>